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</p:sldIdLst>
  <p:sldSz cy="5143500" cx="9144000"/>
  <p:notesSz cx="6858000" cy="9144000"/>
  <p:embeddedFontLst>
    <p:embeddedFont>
      <p:font typeface="Carme"/>
      <p:regular r:id="rId47"/>
    </p:embeddedFont>
    <p:embeddedFont>
      <p:font typeface="Source Sans Pro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SourceSansPro-regular.fntdata"/><Relationship Id="rId47" Type="http://schemas.openxmlformats.org/officeDocument/2006/relationships/font" Target="fonts/Carme-regular.fntdata"/><Relationship Id="rId49" Type="http://schemas.openxmlformats.org/officeDocument/2006/relationships/font" Target="fonts/SourceSansPro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font" Target="fonts/SourceSansPro-boldItalic.fntdata"/><Relationship Id="rId50" Type="http://schemas.openxmlformats.org/officeDocument/2006/relationships/font" Target="fonts/SourceSansPr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3e4264ddd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3e4264dd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3e4264ddd_0_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3e4264ddd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a446a8514_1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a446a8514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a446a8514_1_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a446a8514_1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3e464128e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3e464128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a446a8514_1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a446a8514_1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3e1b8757f_0_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3e1b875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23e414c5e1_0_7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23e414c5e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23e414c5e1_0_139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23e414c5e1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23e414c5e1_0_210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23e414c5e1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56f96e535_0_1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56f96e53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3e4264ddd_0_195:notes"/>
          <p:cNvSpPr txBox="1"/>
          <p:nvPr>
            <p:ph idx="1" type="body"/>
          </p:nvPr>
        </p:nvSpPr>
        <p:spPr>
          <a:xfrm>
            <a:off x="686233" y="4344147"/>
            <a:ext cx="5485500" cy="411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g23e4264ddd_0_195:notes"/>
          <p:cNvSpPr/>
          <p:nvPr>
            <p:ph idx="2" type="sldImg"/>
          </p:nvPr>
        </p:nvSpPr>
        <p:spPr>
          <a:xfrm>
            <a:off x="1662545" y="685427"/>
            <a:ext cx="3532800" cy="34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3e414c5e1_0_281:notes"/>
          <p:cNvSpPr/>
          <p:nvPr>
            <p:ph idx="2" type="sldImg"/>
          </p:nvPr>
        </p:nvSpPr>
        <p:spPr>
          <a:xfrm>
            <a:off x="381304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3e414c5e1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23e414c5e1_0_3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23e414c5e1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5c0bee521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5c0bee52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g3cedaeb3f7_2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3" name="Google Shape;623;g3cedaeb3f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g5c0bee521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" name="Google Shape;630;g5c0bee52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3e4264ddd_0_18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3e4264ddd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15f4c4bc99_3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15f4c4bc9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5d0bfe12a2_0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5d0bfe12a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d0bfe12a2_0_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d0bfe12a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6f96e535_0_1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56f96e535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5d0bfe12a2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5d0bfe12a2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5d0bfe12a2_0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5d0bfe12a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5d0bfe12a2_0_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5d0bfe12a2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5d0bfe12a2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5d0bfe12a2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g5d0bfe12a2_0_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5" name="Google Shape;695;g5d0bfe12a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5d0bfe12a2_0_4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5d0bfe12a2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5d0bfe12a2_0_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5d0bfe12a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5d0bfe12a2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5d0bfe12a2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g5d0bfe12a2_0_6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5" name="Google Shape;725;g5d0bfe12a2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5d0bfe12a2_0_7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5d0bfe12a2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5d0bfe12a2_0_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5d0bfe12a2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5d0bfe12a2_0_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5d0bfe12a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5d3490941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3" name="Google Shape;753;g5d349094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3bb609a9_4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3bb609a9_4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3bb609a9_4_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3bb609a9_4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3bb609a9_4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3bb609a9_4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56f96e535_0_1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56f96e53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446a8514_1_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446a851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sg_logo_4c_white" id="14" name="Google Shape;14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" y="6667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277" lvl="1" marL="74277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41034" lvl="2" marL="1142734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40929" lvl="3" marL="15998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40822" lvl="4" marL="2056922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40717" lvl="5" marL="251401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40610" lvl="6" marL="297111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40503" lvl="7" marL="3428203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40398" lvl="8" marL="3885298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 rot="5400000">
            <a:off x="2903500" y="-1128674"/>
            <a:ext cx="3514800" cy="77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title"/>
          </p:nvPr>
        </p:nvSpPr>
        <p:spPr>
          <a:xfrm rot="5400000">
            <a:off x="5360951" y="1328776"/>
            <a:ext cx="4429200" cy="194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58" name="Google Shape;58;p12"/>
          <p:cNvSpPr txBox="1"/>
          <p:nvPr>
            <p:ph idx="1" type="body"/>
          </p:nvPr>
        </p:nvSpPr>
        <p:spPr>
          <a:xfrm rot="5400000">
            <a:off x="1398550" y="-538124"/>
            <a:ext cx="4429200" cy="56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 1">
  <p:cSld name="OBJECT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5pPr>
            <a:lvl6pPr indent="0" lvl="5" marL="4572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0" lvl="6" marL="9144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0" lvl="7" marL="13716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0" lvl="8" marL="182880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62" name="Google Shape;62;p13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 New Roman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  <a:defRPr b="0" i="0" sz="14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64" name="Google Shape;64;p13"/>
          <p:cNvCxnSpPr/>
          <p:nvPr/>
        </p:nvCxnSpPr>
        <p:spPr>
          <a:xfrm>
            <a:off x="525462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65" name="Google Shape;65;p13"/>
          <p:cNvSpPr txBox="1"/>
          <p:nvPr/>
        </p:nvSpPr>
        <p:spPr>
          <a:xfrm>
            <a:off x="0" y="4856162"/>
            <a:ext cx="22653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r>
              <a:rPr b="0" i="0" lang="en" sz="12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OSG </a:t>
            </a:r>
            <a:r>
              <a:rPr lang="en" sz="1200">
                <a:solidFill>
                  <a:srgbClr val="FF8000"/>
                </a:solidFill>
              </a:rPr>
              <a:t>User </a:t>
            </a:r>
            <a:r>
              <a:rPr b="0" i="0" lang="en" sz="1200" u="non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School 201</a:t>
            </a:r>
            <a:r>
              <a:rPr lang="en" sz="1200">
                <a:solidFill>
                  <a:srgbClr val="FF8000"/>
                </a:solidFill>
              </a:rPr>
              <a:t>9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774701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4737100" y="1000126"/>
            <a:ext cx="38100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spcBef>
                <a:spcPts val="560"/>
              </a:spcBef>
              <a:spcAft>
                <a:spcPts val="0"/>
              </a:spcAft>
              <a:buClr>
                <a:srgbClr val="000080"/>
              </a:buClr>
              <a:buSzPts val="2800"/>
              <a:buFont typeface="Times"/>
              <a:buChar char="•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−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•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type="title"/>
          </p:nvPr>
        </p:nvSpPr>
        <p:spPr>
          <a:xfrm>
            <a:off x="457200" y="205979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57201" y="1151335"/>
            <a:ext cx="40401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57201" y="1631156"/>
            <a:ext cx="40401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3" type="body"/>
          </p:nvPr>
        </p:nvSpPr>
        <p:spPr>
          <a:xfrm>
            <a:off x="4645029" y="1151335"/>
            <a:ext cx="4041900" cy="47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1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1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1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1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4" type="body"/>
          </p:nvPr>
        </p:nvSpPr>
        <p:spPr>
          <a:xfrm>
            <a:off x="4645029" y="1631156"/>
            <a:ext cx="4041900" cy="29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spcBef>
                <a:spcPts val="480"/>
              </a:spcBef>
              <a:spcAft>
                <a:spcPts val="0"/>
              </a:spcAft>
              <a:buClr>
                <a:srgbClr val="000080"/>
              </a:buClr>
              <a:buSzPts val="2400"/>
              <a:buFont typeface="Times"/>
              <a:buChar char="•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−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30200" lvl="3" marL="1828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30200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30200" lvl="6" marL="32004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30200" lvl="7" marL="3657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30200" lvl="8" marL="41148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1600"/>
              <a:buFont typeface="Noto Sans Symbols"/>
              <a:buChar char="•"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722313" y="3305176"/>
            <a:ext cx="7772400" cy="102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722313" y="2180035"/>
            <a:ext cx="77724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3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32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/>
          <p:nvPr>
            <p:ph type="title"/>
          </p:nvPr>
        </p:nvSpPr>
        <p:spPr>
          <a:xfrm>
            <a:off x="457204" y="204787"/>
            <a:ext cx="3008400" cy="87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" type="body"/>
          </p:nvPr>
        </p:nvSpPr>
        <p:spPr>
          <a:xfrm>
            <a:off x="3575051" y="204789"/>
            <a:ext cx="5111700" cy="438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57204" y="1076328"/>
            <a:ext cx="3008400" cy="351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1792288" y="3600450"/>
            <a:ext cx="5486400" cy="42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20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49" name="Google Shape;49;p10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1400"/>
              <a:buFont typeface="Times"/>
              <a:buNone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2547" lvl="1" marL="457047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2392" lvl="2" marL="914092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2241" lvl="3" marL="137114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2087" lvl="4" marL="1828187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1935" lvl="5" marL="228523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11781" lvl="6" marL="2742281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11629" lvl="7" marL="3199329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11475" lvl="8" marL="3656375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1400"/>
              <a:buFont typeface="Noto Sans Symbols"/>
              <a:buNone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1792288" y="4025504"/>
            <a:ext cx="54864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28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None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24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None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20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18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None/>
              <a:defRPr b="0" i="0" sz="9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sz="1400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2594" lvl="5" marL="45709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6pPr>
            <a:lvl7pPr indent="-12486" lvl="6" marL="91418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7pPr>
            <a:lvl8pPr indent="-12382" lvl="7" marL="137128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8pPr>
            <a:lvl9pPr indent="-12274" lvl="8" marL="182837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3200" u="none" cap="none" strike="noStrike">
                <a:solidFill>
                  <a:srgbClr val="000080"/>
                </a:solidFill>
                <a:latin typeface="Carme"/>
                <a:ea typeface="Carme"/>
                <a:cs typeface="Carme"/>
                <a:sym typeface="Carm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0080"/>
              </a:buClr>
              <a:buSzPts val="3200"/>
              <a:buFont typeface="Times"/>
              <a:buChar char="•"/>
              <a:defRPr b="0" i="0" sz="3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rgbClr val="3C0000"/>
              </a:buClr>
              <a:buSzPts val="2800"/>
              <a:buFont typeface="Noto Sans Symbols"/>
              <a:buChar char="−"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3C0000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rgbClr val="3C0000"/>
              </a:buClr>
              <a:buSzPts val="2000"/>
              <a:buFont typeface="Noto Sans Symbols"/>
              <a:buChar char="•"/>
              <a:defRPr b="0" i="0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/>
          <p:nvPr/>
        </p:nvSpPr>
        <p:spPr>
          <a:xfrm>
            <a:off x="-1266824" y="4506913"/>
            <a:ext cx="184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Clr>
                <a:srgbClr val="FF8000"/>
              </a:buClr>
              <a:buFont typeface="Arial"/>
              <a:buNone/>
              <a:defRPr b="0" i="0" sz="14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sg_logo_4c_white" id="10" name="Google Shape;10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" y="123825"/>
            <a:ext cx="1393800" cy="6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1"/>
          <p:cNvSpPr/>
          <p:nvPr/>
        </p:nvSpPr>
        <p:spPr>
          <a:xfrm>
            <a:off x="1" y="4856165"/>
            <a:ext cx="2265300" cy="287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r>
              <a:rPr b="0" i="0" lang="en" sz="1200" u="none" cap="none" strike="noStrike">
                <a:solidFill>
                  <a:srgbClr val="FF8000"/>
                </a:solidFill>
                <a:latin typeface="Arial"/>
                <a:ea typeface="Arial"/>
                <a:cs typeface="Arial"/>
                <a:sym typeface="Arial"/>
              </a:rPr>
              <a:t>OSG </a:t>
            </a:r>
            <a:r>
              <a:rPr lang="en" sz="1200">
                <a:solidFill>
                  <a:srgbClr val="FF8000"/>
                </a:solidFill>
              </a:rPr>
              <a:t>User School 2019</a:t>
            </a:r>
            <a:endParaRPr/>
          </a:p>
        </p:txBody>
      </p:sp>
      <p:cxnSp>
        <p:nvCxnSpPr>
          <p:cNvPr id="12" name="Google Shape;12;p1"/>
          <p:cNvCxnSpPr/>
          <p:nvPr/>
        </p:nvCxnSpPr>
        <p:spPr>
          <a:xfrm>
            <a:off x="525465" y="866775"/>
            <a:ext cx="8618400" cy="0"/>
          </a:xfrm>
          <a:prstGeom prst="straightConnector1">
            <a:avLst/>
          </a:prstGeom>
          <a:noFill/>
          <a:ln cap="flat" cmpd="sng" w="38100">
            <a:solidFill>
              <a:srgbClr val="FF8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hyperlink" Target="https://xkcd.com/1319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5" Type="http://schemas.openxmlformats.org/officeDocument/2006/relationships/image" Target="../media/image8.jpg"/><Relationship Id="rId6" Type="http://schemas.openxmlformats.org/officeDocument/2006/relationships/image" Target="../media/image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unsplash.com/photos/8ijXK3Pchs0?utm_source=unsplash&amp;utm_medium=referral&amp;utm_content=creditCopyText" TargetMode="External"/><Relationship Id="rId4" Type="http://schemas.openxmlformats.org/officeDocument/2006/relationships/hyperlink" Target="https://unsplash.com/photos/8ijXK3Pchs0?utm_source=unsplash&amp;utm_medium=referral&amp;utm_content=creditCopyText" TargetMode="External"/><Relationship Id="rId5" Type="http://schemas.openxmlformats.org/officeDocument/2006/relationships/hyperlink" Target="https://unsplash.com/search/photos/pools?utm_source=unsplash&amp;utm_medium=referral&amp;utm_content=creditCopyText" TargetMode="External"/><Relationship Id="rId6" Type="http://schemas.openxmlformats.org/officeDocument/2006/relationships/hyperlink" Target="https://unsplash.com/search/photos/pools?utm_source=unsplash&amp;utm_medium=referral&amp;utm_content=creditCopyText" TargetMode="External"/><Relationship Id="rId7" Type="http://schemas.openxmlformats.org/officeDocument/2006/relationships/hyperlink" Target="https://unsplash.com/search/photos/pools?utm_source=unsplash&amp;utm_medium=referral&amp;utm_content=creditCopyText" TargetMode="External"/><Relationship Id="rId8" Type="http://schemas.openxmlformats.org/officeDocument/2006/relationships/image" Target="../media/image14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jpg"/><Relationship Id="rId4" Type="http://schemas.openxmlformats.org/officeDocument/2006/relationships/hyperlink" Target="https://unsplash.com/photos/98Elr-LIvD8?utm_source=unsplash&amp;utm_medium=referral&amp;utm_content=creditCopyText" TargetMode="External"/><Relationship Id="rId5" Type="http://schemas.openxmlformats.org/officeDocument/2006/relationships/hyperlink" Target="https://unsplash.com/photos/98Elr-LIvD8?utm_source=unsplash&amp;utm_medium=referral&amp;utm_content=creditCopyText" TargetMode="External"/><Relationship Id="rId6" Type="http://schemas.openxmlformats.org/officeDocument/2006/relationships/hyperlink" Target="https://unsplash.com/search/photos/awesome?utm_source=unsplash&amp;utm_medium=referral&amp;utm_content=creditCopyText" TargetMode="External"/><Relationship Id="rId7" Type="http://schemas.openxmlformats.org/officeDocument/2006/relationships/hyperlink" Target="https://unsplash.com/search/photos/awesome?utm_source=unsplash&amp;utm_medium=referral&amp;utm_content=creditCopyText" TargetMode="External"/><Relationship Id="rId8" Type="http://schemas.openxmlformats.org/officeDocument/2006/relationships/hyperlink" Target="https://unsplash.com/search/photos/awesome?utm_source=unsplash&amp;utm_medium=referral&amp;utm_content=creditCopyText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0.png"/><Relationship Id="rId4" Type="http://schemas.openxmlformats.org/officeDocument/2006/relationships/hyperlink" Target="http://display.opensciencegrid.org/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1.png"/><Relationship Id="rId4" Type="http://schemas.openxmlformats.org/officeDocument/2006/relationships/hyperlink" Target="https://unsplash.com/photos/QbJFw5xbtME?utm_source=unsplash&amp;utm_medium=referral&amp;utm_content=creditCopyText" TargetMode="External"/><Relationship Id="rId5" Type="http://schemas.openxmlformats.org/officeDocument/2006/relationships/hyperlink" Target="https://unsplash.com/photos/QbJFw5xbtME?utm_source=unsplash&amp;utm_medium=referral&amp;utm_content=creditCopyText" TargetMode="External"/><Relationship Id="rId6" Type="http://schemas.openxmlformats.org/officeDocument/2006/relationships/hyperlink" Target="https://unsplash.com/search/photos/renting?utm_source=unsplash&amp;utm_medium=referral&amp;utm_content=creditCopyText" TargetMode="External"/><Relationship Id="rId7" Type="http://schemas.openxmlformats.org/officeDocument/2006/relationships/hyperlink" Target="https://unsplash.com/search/photos/renting?utm_source=unsplash&amp;utm_medium=referral&amp;utm_content=creditCopyText" TargetMode="External"/><Relationship Id="rId8" Type="http://schemas.openxmlformats.org/officeDocument/2006/relationships/hyperlink" Target="https://unsplash.com/search/photos/renting?utm_source=unsplash&amp;utm_medium=referral&amp;utm_content=creditCopyText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research.cs.wisc.edu/htcondor/HTCondorWeek2017/presentations/ThuHoward_EDAModel.pdf" TargetMode="External"/><Relationship Id="rId4" Type="http://schemas.openxmlformats.org/officeDocument/2006/relationships/hyperlink" Target="http://research.cs.wisc.edu/htcondor/HTCondorWeek2015/presentations/Madduri-CondorWeek-2015.pdf" TargetMode="External"/><Relationship Id="rId5" Type="http://schemas.openxmlformats.org/officeDocument/2006/relationships/hyperlink" Target="http://research.cs.wisc.edu/htcondor/HTCondorWeek2016/presentations/CycleComputing.pdf" TargetMode="External"/><Relationship Id="rId6" Type="http://schemas.openxmlformats.org/officeDocument/2006/relationships/hyperlink" Target="http://research.cs.wisc.edu/htcondor/HTCondorWeek2015/presentations/CottonB_CycleComputing.pdf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unsplash.com/photos/7nrsVjvALnA?utm_source=unsplash&amp;utm_medium=referral&amp;utm_content=creditCopyText" TargetMode="External"/><Relationship Id="rId4" Type="http://schemas.openxmlformats.org/officeDocument/2006/relationships/hyperlink" Target="https://unsplash.com/photos/7nrsVjvALnA?utm_source=unsplash&amp;utm_medium=referral&amp;utm_content=creditCopyText" TargetMode="External"/><Relationship Id="rId5" Type="http://schemas.openxmlformats.org/officeDocument/2006/relationships/hyperlink" Target="https://unsplash.com/search/photos/crossroads?utm_source=unsplash&amp;utm_medium=referral&amp;utm_content=creditCopyText" TargetMode="External"/><Relationship Id="rId6" Type="http://schemas.openxmlformats.org/officeDocument/2006/relationships/hyperlink" Target="https://unsplash.com/search/photos/crossroads?utm_source=unsplash&amp;utm_medium=referral&amp;utm_content=creditCopyText" TargetMode="External"/><Relationship Id="rId7" Type="http://schemas.openxmlformats.org/officeDocument/2006/relationships/hyperlink" Target="https://unsplash.com/search/photos/crossroads?utm_source=unsplash&amp;utm_medium=referral&amp;utm_content=creditCopyText" TargetMode="External"/><Relationship Id="rId8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ctrTitle"/>
          </p:nvPr>
        </p:nvSpPr>
        <p:spPr>
          <a:xfrm>
            <a:off x="685800" y="1714500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Introduction to DHTC</a:t>
            </a:r>
            <a:endParaRPr sz="4800"/>
          </a:p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647700" y="2914650"/>
            <a:ext cx="7810500" cy="13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Brian Lin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80"/>
                </a:solidFill>
              </a:rPr>
              <a:t>OSG Software Team</a:t>
            </a:r>
            <a:endParaRPr>
              <a:solidFill>
                <a:srgbClr val="00008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</a:rPr>
              <a:t>University of Wisconsin - Madison</a:t>
            </a:r>
            <a:endParaRPr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3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86" name="Google Shape;186;p23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87" name="Google Shape;187;p23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3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" name="Google Shape;189;p23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0" name="Google Shape;190;p23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3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92" name="Google Shape;192;p23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93" name="Google Shape;193;p2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23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3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97" name="Google Shape;197;p23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23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" name="Google Shape;199;p23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0" name="Google Shape;200;p23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3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02" name="Google Shape;202;p23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3" name="Google Shape;203;p23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4" name="Google Shape;204;p23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3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07" name="Google Shape;207;p23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23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" name="Google Shape;209;p23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0" name="Google Shape;210;p23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2" name="Google Shape;212;p23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3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15" name="Google Shape;215;p23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23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3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18" name="Google Shape;218;p23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4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4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227" name="Google Shape;227;p24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228" name="Google Shape;228;p24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9" name="Google Shape;229;p24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0" name="Google Shape;230;p24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4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33" name="Google Shape;233;p24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4" name="Google Shape;234;p2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4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4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4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38" name="Google Shape;238;p24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4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24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1" name="Google Shape;241;p24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4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43" name="Google Shape;243;p24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4" name="Google Shape;244;p24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5" name="Google Shape;245;p24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4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4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48" name="Google Shape;248;p24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9" name="Google Shape;249;p24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0" name="Google Shape;250;p24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1" name="Google Shape;251;p24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4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3" name="Google Shape;253;p24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4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4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256" name="Google Shape;256;p24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7" name="Google Shape;257;p24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8" name="Google Shape;258;p24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259" name="Google Shape;259;p24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4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5"/>
          <p:cNvSpPr txBox="1"/>
          <p:nvPr>
            <p:ph type="title"/>
          </p:nvPr>
        </p:nvSpPr>
        <p:spPr>
          <a:xfrm>
            <a:off x="1228725" y="85725"/>
            <a:ext cx="7772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Split - Shortcomings</a:t>
            </a:r>
            <a:endParaRPr sz="3200"/>
          </a:p>
        </p:txBody>
      </p:sp>
      <p:sp>
        <p:nvSpPr>
          <p:cNvPr id="266" name="Google Shape;266;p25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Fewer logins = fewer potential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More logins = more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Why would they give you accounts? Are your friends going to want CHTC accounts?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all clusters use HTCondor — other job schedulers e.g., Slurm, PBS,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Querying and splitting jobs is tedious and inaccurate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67" name="Google Shape;267;p2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6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Job Split - Shortcomings</a:t>
            </a:r>
            <a:endParaRPr sz="3200"/>
          </a:p>
        </p:txBody>
      </p:sp>
      <p:sp>
        <p:nvSpPr>
          <p:cNvPr id="273" name="Google Shape;273;p26"/>
          <p:cNvSpPr txBox="1"/>
          <p:nvPr>
            <p:ph idx="1" type="body"/>
          </p:nvPr>
        </p:nvSpPr>
        <p:spPr>
          <a:xfrm>
            <a:off x="5305250" y="1023325"/>
            <a:ext cx="3241800" cy="34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Kids: there's three ways to do things; the right way, the wrong way and the Max Power way!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200">
                <a:solidFill>
                  <a:srgbClr val="000080"/>
                </a:solidFill>
              </a:rPr>
              <a:t>Bart:</a:t>
            </a:r>
            <a:r>
              <a:rPr lang="en" sz="2200">
                <a:solidFill>
                  <a:srgbClr val="000080"/>
                </a:solidFill>
              </a:rPr>
              <a:t> Isn't that the wrong way?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000080"/>
                </a:solidFill>
              </a:rPr>
              <a:t>Homer:</a:t>
            </a:r>
            <a:r>
              <a:rPr lang="en" sz="2200">
                <a:solidFill>
                  <a:srgbClr val="000080"/>
                </a:solidFill>
              </a:rPr>
              <a:t> Yeah, but faster!</a:t>
            </a:r>
            <a:endParaRPr sz="2200">
              <a:solidFill>
                <a:srgbClr val="000080"/>
              </a:solidFill>
            </a:endParaRPr>
          </a:p>
          <a:p>
            <a:pPr indent="0" lvl="0" marL="0" rtl="0" algn="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000080"/>
                </a:solidFill>
              </a:rPr>
              <a:t>Groening, M (Writer), Michels, P. (Director) . (1999). Homer to the Max [Television Series Episode]. In Scully, M. (Executive Producer), </a:t>
            </a:r>
            <a:r>
              <a:rPr i="1" lang="en" sz="1000">
                <a:solidFill>
                  <a:srgbClr val="000080"/>
                </a:solidFill>
              </a:rPr>
              <a:t>The Simpsons. </a:t>
            </a:r>
            <a:r>
              <a:rPr lang="en" sz="1000">
                <a:solidFill>
                  <a:srgbClr val="000080"/>
                </a:solidFill>
              </a:rPr>
              <a:t>Los Angeles, CA: Gracie Films</a:t>
            </a:r>
            <a:endParaRPr sz="1000">
              <a:solidFill>
                <a:srgbClr val="000080"/>
              </a:solidFill>
            </a:endParaRPr>
          </a:p>
        </p:txBody>
      </p:sp>
      <p:sp>
        <p:nvSpPr>
          <p:cNvPr id="274" name="Google Shape;274;p2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omertothemax1_thumb.png" id="275" name="Google Shape;2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7700" y="1023325"/>
            <a:ext cx="4530324" cy="33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7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Automatic Partitions - Shortcomings</a:t>
            </a:r>
            <a:endParaRPr sz="3200"/>
          </a:p>
        </p:txBody>
      </p:sp>
      <p:sp>
        <p:nvSpPr>
          <p:cNvPr id="281" name="Google Shape;281;p2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automation_2x.png" id="282" name="Google Shape;2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1337" y="1101550"/>
            <a:ext cx="3621326" cy="366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7"/>
          <p:cNvSpPr txBox="1"/>
          <p:nvPr/>
        </p:nvSpPr>
        <p:spPr>
          <a:xfrm>
            <a:off x="3770850" y="4842600"/>
            <a:ext cx="1602300" cy="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Source: </a:t>
            </a:r>
            <a:r>
              <a:rPr lang="en" sz="800" u="sng">
                <a:solidFill>
                  <a:schemeClr val="hlink"/>
                </a:solidFill>
                <a:hlinkClick r:id="rId4"/>
              </a:rPr>
              <a:t>https://xkcd.com/1319/</a:t>
            </a:r>
            <a:endParaRPr sz="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289" name="Google Shape;289;p2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splitting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only!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sharing requirements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290" name="Google Shape;290;p2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9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296" name="Google Shape;296;p2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97" name="Google Shape;297;p29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298" name="Google Shape;298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0" name="Google Shape;300;p29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01" name="Google Shape;301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29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04" name="Google Shape;304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6" name="Google Shape;306;p29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07" name="Google Shape;307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9" name="Google Shape;309;p29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10" name="Google Shape;310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2" name="Google Shape;312;p29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13" name="Google Shape;313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5" name="Google Shape;315;p29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16" name="Google Shape;316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8" name="Google Shape;318;p29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19" name="Google Shape;319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1" name="Google Shape;321;p29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22" name="Google Shape;322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29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25" name="Google Shape;325;p29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9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28" name="Google Shape;328;p29"/>
          <p:cNvSpPr/>
          <p:nvPr/>
        </p:nvSpPr>
        <p:spPr>
          <a:xfrm>
            <a:off x="2717258" y="1682558"/>
            <a:ext cx="639154" cy="639154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9"/>
          <p:cNvSpPr/>
          <p:nvPr/>
        </p:nvSpPr>
        <p:spPr>
          <a:xfrm>
            <a:off x="2736430" y="1701736"/>
            <a:ext cx="600808" cy="600808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9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31" name="Google Shape;331;p29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9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33" name="Google Shape;333;p29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9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9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36" name="Google Shape;336;p29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7" name="Google Shape;337;p29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8" name="Google Shape;338;p29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39" name="Google Shape;339;p29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29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41" name="Google Shape;341;p29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0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347" name="Google Shape;347;p3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8" name="Google Shape;348;p30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349" name="Google Shape;349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1" name="Google Shape;351;p30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352" name="Google Shape;352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4" name="Google Shape;354;p30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355" name="Google Shape;355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7" name="Google Shape;357;p30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358" name="Google Shape;358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30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361" name="Google Shape;361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" name="Google Shape;363;p30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364" name="Google Shape;364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6" name="Google Shape;366;p30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367" name="Google Shape;367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9" name="Google Shape;369;p30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370" name="Google Shape;370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2" name="Google Shape;372;p30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373" name="Google Shape;373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5" name="Google Shape;375;p30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376" name="Google Shape;376;p30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" name="Google Shape;378;p30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30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30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81" name="Google Shape;381;p30"/>
          <p:cNvGrpSpPr/>
          <p:nvPr/>
        </p:nvGrpSpPr>
        <p:grpSpPr>
          <a:xfrm>
            <a:off x="1869013" y="1829688"/>
            <a:ext cx="792338" cy="438825"/>
            <a:chOff x="1792813" y="1677288"/>
            <a:chExt cx="792338" cy="438825"/>
          </a:xfrm>
        </p:grpSpPr>
        <p:cxnSp>
          <p:nvCxnSpPr>
            <p:cNvPr id="382" name="Google Shape;382;p30"/>
            <p:cNvCxnSpPr/>
            <p:nvPr/>
          </p:nvCxnSpPr>
          <p:spPr>
            <a:xfrm>
              <a:off x="1970450" y="196983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3" name="Google Shape;383;p30"/>
            <p:cNvCxnSpPr/>
            <p:nvPr/>
          </p:nvCxnSpPr>
          <p:spPr>
            <a:xfrm>
              <a:off x="1792813" y="211611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4" name="Google Shape;384;p30"/>
            <p:cNvCxnSpPr/>
            <p:nvPr/>
          </p:nvCxnSpPr>
          <p:spPr>
            <a:xfrm>
              <a:off x="1970450" y="1677288"/>
              <a:ext cx="614700" cy="0"/>
            </a:xfrm>
            <a:prstGeom prst="straightConnector1">
              <a:avLst/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385" name="Google Shape;385;p30"/>
            <p:cNvCxnSpPr/>
            <p:nvPr/>
          </p:nvCxnSpPr>
          <p:spPr>
            <a:xfrm>
              <a:off x="1792813" y="1823563"/>
              <a:ext cx="702900" cy="0"/>
            </a:xfrm>
            <a:prstGeom prst="straightConnector1">
              <a:avLst/>
            </a:prstGeom>
            <a:noFill/>
            <a:ln cap="flat" cmpd="sng" w="19050">
              <a:solidFill>
                <a:srgbClr val="CCCCCC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pic>
        <p:nvPicPr>
          <p:cNvPr descr="DNA-Helix-Variation-2.png" id="386" name="Google Shape;3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3645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387" name="Google Shape;38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9651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0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89" name="Google Shape;389;p30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0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91" name="Google Shape;391;p30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0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0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394" name="Google Shape;394;p30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30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p30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97" name="Google Shape;397;p30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30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399" name="Google Shape;399;p30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1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05" name="Google Shape;405;p31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06" name="Google Shape;406;p31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07" name="Google Shape;407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9" name="Google Shape;409;p31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10" name="Google Shape;410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31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13" name="Google Shape;413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5" name="Google Shape;415;p31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16" name="Google Shape;416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8" name="Google Shape;418;p31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19" name="Google Shape;419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31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22" name="Google Shape;422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4" name="Google Shape;424;p31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25" name="Google Shape;425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7" name="Google Shape;427;p31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28" name="Google Shape;428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0" name="Google Shape;430;p31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31" name="Google Shape;431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" name="Google Shape;433;p31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34" name="Google Shape;434;p31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6" name="Google Shape;436;p31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31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31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439" name="Google Shape;439;p31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440" name="Google Shape;440;p31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441" name="Google Shape;441;p31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DNA-Helix-Variation-2.png" id="444" name="Google Shape;44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3645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445" name="Google Shape;44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9651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31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47" name="Google Shape;447;p31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1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49" name="Google Shape;449;p31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1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1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452" name="Google Shape;452;p31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31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4" name="Google Shape;454;p31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55" name="Google Shape;455;p31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31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FEFEF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457" name="Google Shape;457;p31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8" name="Google Shape;458;p31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3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464" name="Google Shape;464;p3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65" name="Google Shape;465;p32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466" name="Google Shape;466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" name="Google Shape;468;p32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469" name="Google Shape;469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" name="Google Shape;471;p32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472" name="Google Shape;472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" name="Google Shape;474;p32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475" name="Google Shape;475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" name="Google Shape;477;p32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478" name="Google Shape;478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" name="Google Shape;480;p32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481" name="Google Shape;481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" name="Google Shape;483;p32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484" name="Google Shape;484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Google Shape;486;p32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487" name="Google Shape;487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9" name="Google Shape;489;p32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490" name="Google Shape;490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" name="Google Shape;492;p32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493" name="Google Shape;493;p32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5" name="Google Shape;495;p32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2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2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 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498" name="Google Shape;4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3645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499" name="Google Shape;49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965150"/>
            <a:ext cx="438878" cy="5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500" name="Google Shape;500;p32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01" name="Google Shape;501;p32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2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03" name="Google Shape;503;p32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32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2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506" name="Google Shape;506;p32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32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8" name="Google Shape;508;p32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09" name="Google Shape;509;p32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2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511" name="Google Shape;511;p32"/>
          <p:cNvCxnSpPr/>
          <p:nvPr/>
        </p:nvCxnSpPr>
        <p:spPr>
          <a:xfrm flipH="1" rot="10800000">
            <a:off x="5035854" y="2789125"/>
            <a:ext cx="1401600" cy="690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512" name="Google Shape;512;p32"/>
          <p:cNvGrpSpPr/>
          <p:nvPr/>
        </p:nvGrpSpPr>
        <p:grpSpPr>
          <a:xfrm>
            <a:off x="5181654" y="2567925"/>
            <a:ext cx="454850" cy="467950"/>
            <a:chOff x="4938879" y="3129975"/>
            <a:chExt cx="454850" cy="467950"/>
          </a:xfrm>
        </p:grpSpPr>
        <p:sp>
          <p:nvSpPr>
            <p:cNvPr id="513" name="Google Shape;513;p32"/>
            <p:cNvSpPr/>
            <p:nvPr/>
          </p:nvSpPr>
          <p:spPr>
            <a:xfrm>
              <a:off x="4938879" y="312997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5023404" y="32228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5121029" y="3325225"/>
              <a:ext cx="272700" cy="272700"/>
            </a:xfrm>
            <a:prstGeom prst="verticalScroll">
              <a:avLst>
                <a:gd fmla="val 12500" name="adj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6" name="Google Shape;516;p32"/>
          <p:cNvSpPr txBox="1"/>
          <p:nvPr/>
        </p:nvSpPr>
        <p:spPr>
          <a:xfrm>
            <a:off x="4436325" y="2058100"/>
            <a:ext cx="14664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Pilot Jobs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17" name="Google Shape;517;p32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79" name="Google Shape;79;p15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local</a:t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80" name="Google Shape;80;p15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5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5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resources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3" name="Google Shape;83;p15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80"/>
                </a:solidFill>
              </a:rPr>
              <a:t>compute</a:t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6" name="Google Shape;86;p1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33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00" spcFirstLastPara="1" rIns="91400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80"/>
                </a:solidFill>
                <a:latin typeface="Arial"/>
                <a:ea typeface="Arial"/>
                <a:cs typeface="Arial"/>
                <a:sym typeface="Arial"/>
              </a:rPr>
              <a:t>Job Matching</a:t>
            </a:r>
            <a:endParaRPr b="1" i="0" sz="3600" u="none" cap="none" strike="noStrike">
              <a:solidFill>
                <a:srgbClr val="00008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33"/>
          <p:cNvSpPr txBox="1"/>
          <p:nvPr>
            <p:ph idx="1" type="body"/>
          </p:nvPr>
        </p:nvSpPr>
        <p:spPr>
          <a:xfrm>
            <a:off x="774700" y="1000126"/>
            <a:ext cx="7772400" cy="35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00" spcFirstLastPara="1" rIns="91400" wrap="square" tIns="45700">
            <a:noAutofit/>
          </a:bodyPr>
          <a:lstStyle/>
          <a:p>
            <a:pPr indent="-342821" lvl="0" marL="34282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240"/>
              <a:buFont typeface="Times"/>
              <a:buChar char="•"/>
            </a:pPr>
            <a:r>
              <a:rPr b="0" i="0" lang="en" sz="224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On a regular basis, the central manager reviews Job and Machine attributes and matches jobs to slots.</a:t>
            </a:r>
            <a:endParaRPr b="0" i="0" sz="224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24" name="Google Shape;524;p33"/>
          <p:cNvGrpSpPr/>
          <p:nvPr/>
        </p:nvGrpSpPr>
        <p:grpSpPr>
          <a:xfrm>
            <a:off x="1485900" y="3094274"/>
            <a:ext cx="1893150" cy="1482975"/>
            <a:chOff x="3086855" y="4123553"/>
            <a:chExt cx="2524200" cy="1977300"/>
          </a:xfrm>
        </p:grpSpPr>
        <p:pic>
          <p:nvPicPr>
            <p:cNvPr descr="queue.jpg" id="525" name="Google Shape;525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170925" y="4453650"/>
              <a:ext cx="2407800" cy="16062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6" name="Google Shape;526;p33"/>
            <p:cNvSpPr/>
            <p:nvPr/>
          </p:nvSpPr>
          <p:spPr>
            <a:xfrm>
              <a:off x="3086855" y="4123553"/>
              <a:ext cx="2524200" cy="1977300"/>
            </a:xfrm>
            <a:prstGeom prst="rect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submit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27" name="Google Shape;527;p33"/>
          <p:cNvGrpSpPr/>
          <p:nvPr/>
        </p:nvGrpSpPr>
        <p:grpSpPr>
          <a:xfrm>
            <a:off x="6174442" y="2912240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28" name="Google Shape;528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29" name="Google Shape;529;p33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0" name="Google Shape;530;p33"/>
          <p:cNvGrpSpPr/>
          <p:nvPr/>
        </p:nvGrpSpPr>
        <p:grpSpPr>
          <a:xfrm>
            <a:off x="6452426" y="3460984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1" name="Google Shape;531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2" name="Google Shape;532;p33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grpSp>
        <p:nvGrpSpPr>
          <p:cNvPr id="533" name="Google Shape;533;p33"/>
          <p:cNvGrpSpPr/>
          <p:nvPr/>
        </p:nvGrpSpPr>
        <p:grpSpPr>
          <a:xfrm>
            <a:off x="6090035" y="4052159"/>
            <a:ext cx="1312425" cy="855900"/>
            <a:chOff x="6708589" y="4275951"/>
            <a:chExt cx="1749900" cy="1141200"/>
          </a:xfrm>
        </p:grpSpPr>
        <p:pic>
          <p:nvPicPr>
            <p:cNvPr descr="person-writing460x300-scaled500.jpg" id="534" name="Google Shape;534;p3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6708589" y="4275951"/>
              <a:ext cx="1749900" cy="1141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535" name="Google Shape;535;p33"/>
            <p:cNvSpPr/>
            <p:nvPr/>
          </p:nvSpPr>
          <p:spPr>
            <a:xfrm>
              <a:off x="6708589" y="4292026"/>
              <a:ext cx="1093200" cy="56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execute</a:t>
              </a:r>
              <a:endParaRPr/>
            </a:p>
          </p:txBody>
        </p:sp>
      </p:grpSp>
      <p:cxnSp>
        <p:nvCxnSpPr>
          <p:cNvPr id="536" name="Google Shape;536;p33"/>
          <p:cNvCxnSpPr>
            <a:endCxn id="528" idx="1"/>
          </p:cNvCxnSpPr>
          <p:nvPr/>
        </p:nvCxnSpPr>
        <p:spPr>
          <a:xfrm>
            <a:off x="5482642" y="3094190"/>
            <a:ext cx="691800" cy="24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37" name="Google Shape;537;p33"/>
          <p:cNvCxnSpPr>
            <a:endCxn id="531" idx="1"/>
          </p:cNvCxnSpPr>
          <p:nvPr/>
        </p:nvCxnSpPr>
        <p:spPr>
          <a:xfrm>
            <a:off x="5482826" y="3094234"/>
            <a:ext cx="969600" cy="7947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38" name="Google Shape;538;p33"/>
          <p:cNvCxnSpPr>
            <a:endCxn id="534" idx="1"/>
          </p:cNvCxnSpPr>
          <p:nvPr/>
        </p:nvCxnSpPr>
        <p:spPr>
          <a:xfrm>
            <a:off x="5482835" y="3094109"/>
            <a:ext cx="607200" cy="13860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cxnSp>
        <p:nvCxnSpPr>
          <p:cNvPr id="539" name="Google Shape;539;p33"/>
          <p:cNvCxnSpPr>
            <a:endCxn id="526" idx="3"/>
          </p:cNvCxnSpPr>
          <p:nvPr/>
        </p:nvCxnSpPr>
        <p:spPr>
          <a:xfrm flipH="1">
            <a:off x="3379050" y="3094161"/>
            <a:ext cx="833400" cy="741600"/>
          </a:xfrm>
          <a:prstGeom prst="straightConnector1">
            <a:avLst/>
          </a:prstGeom>
          <a:noFill/>
          <a:ln cap="flat" cmpd="sng" w="25400">
            <a:solidFill>
              <a:schemeClr val="dk1"/>
            </a:solidFill>
            <a:prstDash val="solid"/>
            <a:round/>
            <a:headEnd len="med" w="med" type="stealth"/>
            <a:tailEnd len="med" w="med" type="stealth"/>
          </a:ln>
          <a:effectLst>
            <a:outerShdw blurRad="40000" rotWithShape="0" dir="5400000" dist="20000">
              <a:srgbClr val="000000">
                <a:alpha val="37650"/>
              </a:srgbClr>
            </a:outerShdw>
          </a:effectLst>
        </p:spPr>
      </p:cxnSp>
      <p:pic>
        <p:nvPicPr>
          <p:cNvPr descr="manager.jpg" id="540" name="Google Shape;540;p3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212375" y="2603982"/>
            <a:ext cx="1270500" cy="9807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41" name="Google Shape;541;p33"/>
          <p:cNvSpPr/>
          <p:nvPr/>
        </p:nvSpPr>
        <p:spPr>
          <a:xfrm>
            <a:off x="3964578" y="3491125"/>
            <a:ext cx="1722000" cy="42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central manager</a:t>
            </a:r>
            <a:endParaRPr/>
          </a:p>
        </p:txBody>
      </p:sp>
      <p:pic>
        <p:nvPicPr>
          <p:cNvPr descr="HTCondor_red_blk_notag.jpg" id="542" name="Google Shape;542;p3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212374" y="2125454"/>
            <a:ext cx="1474200" cy="348600"/>
          </a:xfrm>
          <a:prstGeom prst="rect">
            <a:avLst/>
          </a:prstGeom>
          <a:noFill/>
          <a:ln>
            <a:noFill/>
          </a:ln>
        </p:spPr>
      </p:pic>
      <p:sp>
        <p:nvSpPr>
          <p:cNvPr id="543" name="Google Shape;543;p3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34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</a:t>
            </a:r>
            <a:endParaRPr/>
          </a:p>
        </p:txBody>
      </p:sp>
      <p:sp>
        <p:nvSpPr>
          <p:cNvPr id="549" name="Google Shape;549;p34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0" name="Google Shape;550;p34"/>
          <p:cNvGrpSpPr/>
          <p:nvPr/>
        </p:nvGrpSpPr>
        <p:grpSpPr>
          <a:xfrm>
            <a:off x="641703" y="1621782"/>
            <a:ext cx="580587" cy="676534"/>
            <a:chOff x="1021425" y="2900775"/>
            <a:chExt cx="960600" cy="1119348"/>
          </a:xfrm>
        </p:grpSpPr>
        <p:sp>
          <p:nvSpPr>
            <p:cNvPr id="551" name="Google Shape;551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" name="Google Shape;553;p34"/>
          <p:cNvGrpSpPr/>
          <p:nvPr/>
        </p:nvGrpSpPr>
        <p:grpSpPr>
          <a:xfrm>
            <a:off x="1076603" y="1663857"/>
            <a:ext cx="580587" cy="676534"/>
            <a:chOff x="1021425" y="2900775"/>
            <a:chExt cx="960600" cy="1119348"/>
          </a:xfrm>
        </p:grpSpPr>
        <p:sp>
          <p:nvSpPr>
            <p:cNvPr id="554" name="Google Shape;554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6" name="Google Shape;556;p34"/>
          <p:cNvGrpSpPr/>
          <p:nvPr/>
        </p:nvGrpSpPr>
        <p:grpSpPr>
          <a:xfrm>
            <a:off x="446978" y="2168669"/>
            <a:ext cx="580587" cy="676534"/>
            <a:chOff x="1021425" y="2900775"/>
            <a:chExt cx="960600" cy="1119348"/>
          </a:xfrm>
        </p:grpSpPr>
        <p:sp>
          <p:nvSpPr>
            <p:cNvPr id="557" name="Google Shape;557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9" name="Google Shape;559;p34"/>
          <p:cNvGrpSpPr/>
          <p:nvPr/>
        </p:nvGrpSpPr>
        <p:grpSpPr>
          <a:xfrm>
            <a:off x="846303" y="1955519"/>
            <a:ext cx="580587" cy="676534"/>
            <a:chOff x="1021425" y="2900775"/>
            <a:chExt cx="960600" cy="1119348"/>
          </a:xfrm>
        </p:grpSpPr>
        <p:sp>
          <p:nvSpPr>
            <p:cNvPr id="560" name="Google Shape;560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34"/>
          <p:cNvGrpSpPr/>
          <p:nvPr/>
        </p:nvGrpSpPr>
        <p:grpSpPr>
          <a:xfrm>
            <a:off x="1186703" y="2168669"/>
            <a:ext cx="580587" cy="676534"/>
            <a:chOff x="1021425" y="2900775"/>
            <a:chExt cx="960600" cy="1119348"/>
          </a:xfrm>
        </p:grpSpPr>
        <p:sp>
          <p:nvSpPr>
            <p:cNvPr id="563" name="Google Shape;563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" name="Google Shape;565;p34"/>
          <p:cNvGrpSpPr/>
          <p:nvPr/>
        </p:nvGrpSpPr>
        <p:grpSpPr>
          <a:xfrm>
            <a:off x="806278" y="2309182"/>
            <a:ext cx="580587" cy="676534"/>
            <a:chOff x="1021425" y="2900775"/>
            <a:chExt cx="960600" cy="1119348"/>
          </a:xfrm>
        </p:grpSpPr>
        <p:sp>
          <p:nvSpPr>
            <p:cNvPr id="566" name="Google Shape;566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" name="Google Shape;568;p34"/>
          <p:cNvGrpSpPr/>
          <p:nvPr/>
        </p:nvGrpSpPr>
        <p:grpSpPr>
          <a:xfrm>
            <a:off x="606103" y="2632044"/>
            <a:ext cx="580587" cy="676534"/>
            <a:chOff x="1021425" y="2900775"/>
            <a:chExt cx="960600" cy="1119348"/>
          </a:xfrm>
        </p:grpSpPr>
        <p:sp>
          <p:nvSpPr>
            <p:cNvPr id="569" name="Google Shape;569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" name="Google Shape;571;p34"/>
          <p:cNvGrpSpPr/>
          <p:nvPr/>
        </p:nvGrpSpPr>
        <p:grpSpPr>
          <a:xfrm>
            <a:off x="1076603" y="2567932"/>
            <a:ext cx="580587" cy="676534"/>
            <a:chOff x="1021425" y="2900775"/>
            <a:chExt cx="960600" cy="1119348"/>
          </a:xfrm>
        </p:grpSpPr>
        <p:sp>
          <p:nvSpPr>
            <p:cNvPr id="572" name="Google Shape;572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34"/>
          <p:cNvGrpSpPr/>
          <p:nvPr/>
        </p:nvGrpSpPr>
        <p:grpSpPr>
          <a:xfrm>
            <a:off x="446978" y="2845194"/>
            <a:ext cx="580587" cy="676534"/>
            <a:chOff x="1021425" y="2900775"/>
            <a:chExt cx="960600" cy="1119348"/>
          </a:xfrm>
        </p:grpSpPr>
        <p:sp>
          <p:nvSpPr>
            <p:cNvPr id="575" name="Google Shape;575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" name="Google Shape;577;p34"/>
          <p:cNvGrpSpPr/>
          <p:nvPr/>
        </p:nvGrpSpPr>
        <p:grpSpPr>
          <a:xfrm>
            <a:off x="1027578" y="2845194"/>
            <a:ext cx="580587" cy="676534"/>
            <a:chOff x="1021425" y="2900775"/>
            <a:chExt cx="960600" cy="1119348"/>
          </a:xfrm>
        </p:grpSpPr>
        <p:sp>
          <p:nvSpPr>
            <p:cNvPr id="578" name="Google Shape;578;p34"/>
            <p:cNvSpPr/>
            <p:nvPr/>
          </p:nvSpPr>
          <p:spPr>
            <a:xfrm rot="6759958">
              <a:off x="1128825" y="3170499"/>
              <a:ext cx="745800" cy="729647"/>
            </a:xfrm>
            <a:prstGeom prst="chord">
              <a:avLst>
                <a:gd fmla="val 2700000" name="adj1"/>
                <a:gd fmla="val 16200000" name="adj2"/>
              </a:avLst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>
              <a:off x="1289317" y="2900775"/>
              <a:ext cx="424800" cy="424800"/>
            </a:xfrm>
            <a:prstGeom prst="ellipse">
              <a:avLst/>
            </a:prstGeom>
            <a:solidFill>
              <a:srgbClr val="EFEFEF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0" name="Google Shape;580;p34"/>
          <p:cNvSpPr/>
          <p:nvPr/>
        </p:nvSpPr>
        <p:spPr>
          <a:xfrm>
            <a:off x="2717258" y="1682558"/>
            <a:ext cx="639300" cy="6393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34"/>
          <p:cNvSpPr/>
          <p:nvPr/>
        </p:nvSpPr>
        <p:spPr>
          <a:xfrm>
            <a:off x="2736430" y="1701736"/>
            <a:ext cx="600900" cy="60090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34"/>
          <p:cNvSpPr txBox="1"/>
          <p:nvPr/>
        </p:nvSpPr>
        <p:spPr>
          <a:xfrm>
            <a:off x="1885800" y="2241288"/>
            <a:ext cx="20532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 </a:t>
            </a: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Submit and CM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descr="DNA-Helix-Variation-2.png" id="583" name="Google Shape;58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9812" y="1364562"/>
            <a:ext cx="623927" cy="62250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tom-fancy.png" id="584" name="Google Shape;58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3155" y="1965150"/>
            <a:ext cx="438878" cy="500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5" name="Google Shape;585;p34"/>
          <p:cNvCxnSpPr>
            <a:stCxn id="586" idx="3"/>
          </p:cNvCxnSpPr>
          <p:nvPr/>
        </p:nvCxnSpPr>
        <p:spPr>
          <a:xfrm flipH="1">
            <a:off x="3036209" y="1267480"/>
            <a:ext cx="36600" cy="41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7" name="Google Shape;587;p34"/>
          <p:cNvSpPr/>
          <p:nvPr/>
        </p:nvSpPr>
        <p:spPr>
          <a:xfrm rot="-1744091">
            <a:off x="3517176" y="1288408"/>
            <a:ext cx="368116" cy="36811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34"/>
          <p:cNvSpPr/>
          <p:nvPr/>
        </p:nvSpPr>
        <p:spPr>
          <a:xfrm>
            <a:off x="3540306" y="1311528"/>
            <a:ext cx="321899" cy="321899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9" name="Google Shape;589;p34"/>
          <p:cNvCxnSpPr>
            <a:stCxn id="587" idx="2"/>
          </p:cNvCxnSpPr>
          <p:nvPr/>
        </p:nvCxnSpPr>
        <p:spPr>
          <a:xfrm flipH="1">
            <a:off x="3262260" y="1561891"/>
            <a:ext cx="278100" cy="21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6" name="Google Shape;586;p34"/>
          <p:cNvSpPr/>
          <p:nvPr/>
        </p:nvSpPr>
        <p:spPr>
          <a:xfrm rot="-2005452">
            <a:off x="2925663" y="903063"/>
            <a:ext cx="368116" cy="368181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34"/>
          <p:cNvSpPr/>
          <p:nvPr/>
        </p:nvSpPr>
        <p:spPr>
          <a:xfrm rot="-261177">
            <a:off x="2948780" y="926199"/>
            <a:ext cx="321925" cy="321930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91" name="Google Shape;591;p34"/>
          <p:cNvCxnSpPr>
            <a:stCxn id="592" idx="0"/>
          </p:cNvCxnSpPr>
          <p:nvPr/>
        </p:nvCxnSpPr>
        <p:spPr>
          <a:xfrm rot="10800000">
            <a:off x="3302905" y="2204539"/>
            <a:ext cx="292800" cy="19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2" name="Google Shape;592;p34"/>
          <p:cNvSpPr/>
          <p:nvPr/>
        </p:nvSpPr>
        <p:spPr>
          <a:xfrm rot="-3153456">
            <a:off x="3557785" y="2322886"/>
            <a:ext cx="368096" cy="368096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34"/>
          <p:cNvSpPr/>
          <p:nvPr/>
        </p:nvSpPr>
        <p:spPr>
          <a:xfrm rot="-1409365">
            <a:off x="3580916" y="2345995"/>
            <a:ext cx="321881" cy="321881"/>
          </a:xfrm>
          <a:prstGeom prst="ellipse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34"/>
          <p:cNvSpPr/>
          <p:nvPr/>
        </p:nvSpPr>
        <p:spPr>
          <a:xfrm>
            <a:off x="3386725" y="3197875"/>
            <a:ext cx="1669896" cy="1284444"/>
          </a:xfrm>
          <a:prstGeom prst="cloud">
            <a:avLst/>
          </a:prstGeom>
          <a:solidFill>
            <a:srgbClr val="EFEFEF"/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OSG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595" name="Google Shape;595;p34"/>
          <p:cNvSpPr/>
          <p:nvPr/>
        </p:nvSpPr>
        <p:spPr>
          <a:xfrm>
            <a:off x="6210525" y="1668438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34"/>
          <p:cNvSpPr/>
          <p:nvPr/>
        </p:nvSpPr>
        <p:spPr>
          <a:xfrm>
            <a:off x="6383154" y="1815775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597" name="Google Shape;597;p34"/>
          <p:cNvSpPr/>
          <p:nvPr/>
        </p:nvSpPr>
        <p:spPr>
          <a:xfrm>
            <a:off x="7494981" y="22007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34"/>
          <p:cNvSpPr/>
          <p:nvPr/>
        </p:nvSpPr>
        <p:spPr>
          <a:xfrm>
            <a:off x="6471363" y="22628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34"/>
          <p:cNvSpPr/>
          <p:nvPr/>
        </p:nvSpPr>
        <p:spPr>
          <a:xfrm>
            <a:off x="6506421" y="22928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600" name="Google Shape;600;p34"/>
          <p:cNvCxnSpPr/>
          <p:nvPr/>
        </p:nvCxnSpPr>
        <p:spPr>
          <a:xfrm>
            <a:off x="6824012" y="24932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1" name="Google Shape;601;p34"/>
          <p:cNvCxnSpPr/>
          <p:nvPr/>
        </p:nvCxnSpPr>
        <p:spPr>
          <a:xfrm flipH="1" rot="10800000">
            <a:off x="7353683" y="24649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2" name="Google Shape;602;p34"/>
          <p:cNvSpPr/>
          <p:nvPr/>
        </p:nvSpPr>
        <p:spPr>
          <a:xfrm>
            <a:off x="7531894" y="22306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3" name="Google Shape;603;p34"/>
          <p:cNvSpPr/>
          <p:nvPr/>
        </p:nvSpPr>
        <p:spPr>
          <a:xfrm>
            <a:off x="6975434" y="24726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34"/>
          <p:cNvSpPr/>
          <p:nvPr/>
        </p:nvSpPr>
        <p:spPr>
          <a:xfrm>
            <a:off x="7011818" y="25025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605" name="Google Shape;605;p34"/>
          <p:cNvSpPr txBox="1"/>
          <p:nvPr/>
        </p:nvSpPr>
        <p:spPr>
          <a:xfrm>
            <a:off x="6592725" y="3325725"/>
            <a:ext cx="1200600" cy="31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Source Sans Pro"/>
                <a:ea typeface="Source Sans Pro"/>
                <a:cs typeface="Source Sans Pro"/>
                <a:sym typeface="Source Sans Pro"/>
              </a:rPr>
              <a:t>Cluster</a:t>
            </a:r>
            <a:endParaRPr sz="24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3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nesting_dolls.jpg" id="611" name="Google Shape;61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7588" y="998525"/>
            <a:ext cx="5588827" cy="3725873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35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OSG Model - Jobs in Jobs</a:t>
            </a:r>
            <a:endParaRPr/>
          </a:p>
        </p:txBody>
      </p:sp>
      <p:sp>
        <p:nvSpPr>
          <p:cNvPr id="613" name="Google Shape;613;p35"/>
          <p:cNvSpPr txBox="1"/>
          <p:nvPr/>
        </p:nvSpPr>
        <p:spPr>
          <a:xfrm>
            <a:off x="1814100" y="4711800"/>
            <a:ext cx="5515800" cy="2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000080"/>
                </a:solidFill>
              </a:rPr>
              <a:t>Photo Credit:  Shereen M, Untitled, Flickr https://www.flickr.com/photos/shereen84/2511071028/ </a:t>
            </a:r>
            <a:r>
              <a:rPr lang="en" sz="800">
                <a:solidFill>
                  <a:srgbClr val="000080"/>
                </a:solidFill>
              </a:rPr>
              <a:t>(CC BY-NC-ND 2.0)</a:t>
            </a:r>
            <a:endParaRPr sz="8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36"/>
          <p:cNvSpPr txBox="1"/>
          <p:nvPr>
            <p:ph type="title"/>
          </p:nvPr>
        </p:nvSpPr>
        <p:spPr>
          <a:xfrm>
            <a:off x="1228725" y="85725"/>
            <a:ext cx="784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Details</a:t>
            </a:r>
            <a:endParaRPr sz="3200"/>
          </a:p>
        </p:txBody>
      </p:sp>
      <p:sp>
        <p:nvSpPr>
          <p:cNvPr id="619" name="Google Shape;619;p3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Source Sans Pro"/>
              <a:buChar char="•"/>
            </a:pPr>
            <a:r>
              <a:rPr lang="en" sz="2400">
                <a:solidFill>
                  <a:srgbClr val="000080"/>
                </a:solidFill>
              </a:rPr>
              <a:t>Pilot jobs (or pilots) are special jobs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are sent to sites with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 payload = HTCondor execute node software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 execute node reports to your OSG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Pilots lease resources: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 expires after </a:t>
            </a:r>
            <a:r>
              <a:rPr lang="en" sz="1800">
                <a:solidFill>
                  <a:srgbClr val="000080"/>
                </a:solidFill>
              </a:rPr>
              <a:t>a set amount of time or lack of demand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Leases can be revoked!</a:t>
            </a:r>
            <a:endParaRPr sz="1800">
              <a:solidFill>
                <a:srgbClr val="000080"/>
              </a:solidFill>
            </a:endParaRPr>
          </a:p>
        </p:txBody>
      </p:sp>
      <p:sp>
        <p:nvSpPr>
          <p:cNvPr id="620" name="Google Shape;620;p3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37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Requirements</a:t>
            </a:r>
            <a:endParaRPr sz="3200"/>
          </a:p>
        </p:txBody>
      </p:sp>
      <p:sp>
        <p:nvSpPr>
          <p:cNvPr id="626" name="Google Shape;626;p37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Minimal account management: only one submit server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job splitting: only one HTCondor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HTCondor only: pilots report back as HTCondor slots, you’ll be using an HTCondor submit host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resource sharing requirements: the OSG doesn’t require that users “pay into” the OSG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27" name="Google Shape;627;p3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p38"/>
          <p:cNvSpPr txBox="1"/>
          <p:nvPr>
            <p:ph type="title"/>
          </p:nvPr>
        </p:nvSpPr>
        <p:spPr>
          <a:xfrm>
            <a:off x="1228725" y="85725"/>
            <a:ext cx="77286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</a:t>
            </a:r>
            <a:r>
              <a:rPr lang="en" sz="3200"/>
              <a:t> - Collection of Pools</a:t>
            </a:r>
            <a:endParaRPr sz="3200"/>
          </a:p>
        </p:txBody>
      </p:sp>
      <p:sp>
        <p:nvSpPr>
          <p:cNvPr id="633" name="Google Shape;633;p38"/>
          <p:cNvSpPr txBox="1"/>
          <p:nvPr>
            <p:ph idx="1" type="body"/>
          </p:nvPr>
        </p:nvSpPr>
        <p:spPr>
          <a:xfrm>
            <a:off x="774700" y="1000125"/>
            <a:ext cx="36183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Your OSG pool is just one of many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Separate pools for each Virtual Organization (VO)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Your jobs will run in the OSG VO pool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34" name="Google Shape;634;p3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35" name="Google Shape;635;p38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Martin Sanchez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636" name="Google Shape;636;p38"/>
          <p:cNvPicPr preferRelativeResize="0"/>
          <p:nvPr/>
        </p:nvPicPr>
        <p:blipFill rotWithShape="1">
          <a:blip r:embed="rId8">
            <a:alphaModFix/>
          </a:blip>
          <a:srcRect b="18818" l="6071" r="54219" t="18825"/>
          <a:stretch/>
        </p:blipFill>
        <p:spPr>
          <a:xfrm>
            <a:off x="4850200" y="1095525"/>
            <a:ext cx="3740470" cy="330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39"/>
          <p:cNvSpPr txBox="1"/>
          <p:nvPr>
            <p:ph type="title"/>
          </p:nvPr>
        </p:nvSpPr>
        <p:spPr>
          <a:xfrm>
            <a:off x="1228725" y="85725"/>
            <a:ext cx="75519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The OSG Model - Getting Access</a:t>
            </a:r>
            <a:endParaRPr sz="3200"/>
          </a:p>
        </p:txBody>
      </p:sp>
      <p:sp>
        <p:nvSpPr>
          <p:cNvPr id="642" name="Google Shape;642;p3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During the school: learn and </a:t>
            </a:r>
            <a:r>
              <a:rPr lang="en" sz="2400">
                <a:solidFill>
                  <a:srgbClr val="000080"/>
                </a:solidFill>
              </a:rPr>
              <a:t>training </a:t>
            </a:r>
            <a:r>
              <a:rPr lang="en" sz="2400">
                <a:solidFill>
                  <a:srgbClr val="000080"/>
                </a:solidFill>
              </a:rPr>
              <a:t>submit host (exercises)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After the school: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learn.chtc.wisc.edu for 1 year!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training.osgconnect.net for 1 month!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Register for OSG Connect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Institution-hosted submit node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VO-hosted submit nodes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43" name="Google Shape;643;p3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40"/>
          <p:cNvSpPr txBox="1"/>
          <p:nvPr>
            <p:ph idx="4294967295" type="subTitle"/>
          </p:nvPr>
        </p:nvSpPr>
        <p:spPr>
          <a:xfrm>
            <a:off x="1804500" y="1796275"/>
            <a:ext cx="5535000" cy="13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000080"/>
                </a:solidFill>
              </a:rPr>
              <a:t>Quick Break: Questions?</a:t>
            </a:r>
            <a:endParaRPr b="1" sz="4800">
              <a:solidFill>
                <a:srgbClr val="000080"/>
              </a:solidFill>
            </a:endParaRPr>
          </a:p>
        </p:txBody>
      </p:sp>
      <p:sp>
        <p:nvSpPr>
          <p:cNvPr id="649" name="Google Shape;649;p40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41"/>
          <p:cNvSpPr txBox="1"/>
          <p:nvPr>
            <p:ph idx="4294967295" type="ctrTitle"/>
          </p:nvPr>
        </p:nvSpPr>
        <p:spPr>
          <a:xfrm>
            <a:off x="801900" y="1523675"/>
            <a:ext cx="3513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Pilot jobs </a:t>
            </a:r>
            <a:r>
              <a:rPr b="1" lang="en"/>
              <a:t>are </a:t>
            </a:r>
            <a:r>
              <a:rPr lang="en"/>
              <a:t>a</a:t>
            </a:r>
            <a:r>
              <a:rPr b="1" lang="en"/>
              <a:t>wesome!</a:t>
            </a:r>
            <a:endParaRPr b="1"/>
          </a:p>
        </p:txBody>
      </p:sp>
      <p:sp>
        <p:nvSpPr>
          <p:cNvPr id="655" name="Google Shape;655;p4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6" name="Google Shape;656;p41"/>
          <p:cNvPicPr preferRelativeResize="0"/>
          <p:nvPr/>
        </p:nvPicPr>
        <p:blipFill rotWithShape="1">
          <a:blip r:embed="rId3">
            <a:alphaModFix/>
          </a:blip>
          <a:srcRect b="1289" l="14962" r="23815" t="236"/>
          <a:stretch/>
        </p:blipFill>
        <p:spPr>
          <a:xfrm>
            <a:off x="4561100" y="641625"/>
            <a:ext cx="3599705" cy="3860248"/>
          </a:xfrm>
          <a:prstGeom prst="rect">
            <a:avLst/>
          </a:prstGeom>
          <a:noFill/>
          <a:ln>
            <a:noFill/>
          </a:ln>
        </p:spPr>
      </p:pic>
      <p:sp>
        <p:nvSpPr>
          <p:cNvPr id="657" name="Google Shape;657;p41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Zachary Nelson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2"/>
          <p:cNvSpPr txBox="1"/>
          <p:nvPr>
            <p:ph idx="4294967295" type="ctrTitle"/>
          </p:nvPr>
        </p:nvSpPr>
        <p:spPr>
          <a:xfrm>
            <a:off x="533400" y="1411900"/>
            <a:ext cx="7938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What’s the Catch?</a:t>
            </a:r>
            <a:endParaRPr b="1"/>
          </a:p>
        </p:txBody>
      </p:sp>
      <p:sp>
        <p:nvSpPr>
          <p:cNvPr id="663" name="Google Shape;663;p42"/>
          <p:cNvSpPr txBox="1"/>
          <p:nvPr>
            <p:ph idx="4294967295" type="subTitle"/>
          </p:nvPr>
        </p:nvSpPr>
        <p:spPr>
          <a:xfrm>
            <a:off x="1122000" y="2330725"/>
            <a:ext cx="6900000" cy="10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Requires more infrastructure, software, set-up, management, troubleshooting...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64" name="Google Shape;664;p42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 txBox="1"/>
          <p:nvPr>
            <p:ph type="title"/>
          </p:nvPr>
        </p:nvSpPr>
        <p:spPr>
          <a:xfrm>
            <a:off x="13049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Local High Throughput Computing</a:t>
            </a:r>
            <a:endParaRPr sz="3200"/>
          </a:p>
        </p:txBody>
      </p:sp>
      <p:sp>
        <p:nvSpPr>
          <p:cNvPr id="94" name="Google Shape;94;p16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local</a:t>
            </a:r>
            <a:endParaRPr b="1" sz="1600"/>
          </a:p>
        </p:txBody>
      </p:sp>
      <p:cxnSp>
        <p:nvCxnSpPr>
          <p:cNvPr id="95" name="Google Shape;95;p16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6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resources</a:t>
            </a:r>
            <a:endParaRPr b="1" sz="1600"/>
          </a:p>
        </p:txBody>
      </p:sp>
      <p:sp>
        <p:nvSpPr>
          <p:cNvPr id="98" name="Google Shape;98;p16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6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CFD8D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compute</a:t>
            </a:r>
            <a:endParaRPr b="1" sz="1600"/>
          </a:p>
        </p:txBody>
      </p:sp>
      <p:sp>
        <p:nvSpPr>
          <p:cNvPr id="100" name="Google Shape;100;p16"/>
          <p:cNvSpPr txBox="1"/>
          <p:nvPr/>
        </p:nvSpPr>
        <p:spPr>
          <a:xfrm>
            <a:off x="3351650" y="1590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3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01" name="Google Shape;101;p16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43"/>
          <p:cNvSpPr txBox="1"/>
          <p:nvPr>
            <p:ph idx="4294967295" type="body"/>
          </p:nvPr>
        </p:nvSpPr>
        <p:spPr>
          <a:xfrm>
            <a:off x="1215300" y="1037850"/>
            <a:ext cx="6713400" cy="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000080"/>
                </a:solidFill>
              </a:rPr>
              <a:t>“You know you have a </a:t>
            </a:r>
            <a:r>
              <a:rPr b="1" i="1" lang="en">
                <a:solidFill>
                  <a:srgbClr val="FF8000"/>
                </a:solidFill>
              </a:rPr>
              <a:t>distributed system</a:t>
            </a:r>
            <a:r>
              <a:rPr i="1" lang="en">
                <a:solidFill>
                  <a:srgbClr val="000080"/>
                </a:solidFill>
              </a:rPr>
              <a:t> when the crash of a computer you’ve never heard of stops you from getting any work done.”</a:t>
            </a:r>
            <a:r>
              <a:rPr lang="en">
                <a:solidFill>
                  <a:srgbClr val="000080"/>
                </a:solidFill>
              </a:rPr>
              <a:t> </a:t>
            </a:r>
            <a:endParaRPr>
              <a:solidFill>
                <a:srgbClr val="000080"/>
              </a:solidFill>
            </a:endParaRPr>
          </a:p>
          <a:p>
            <a:pPr indent="-139621" lvl="0" marL="342821" rtl="0" algn="r">
              <a:spcBef>
                <a:spcPts val="64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80"/>
                </a:solidFill>
              </a:rPr>
              <a:t>- Leslie Lamport</a:t>
            </a:r>
            <a:endParaRPr>
              <a:solidFill>
                <a:srgbClr val="000080"/>
              </a:solidFill>
            </a:endParaRPr>
          </a:p>
        </p:txBody>
      </p:sp>
      <p:sp>
        <p:nvSpPr>
          <p:cNvPr id="670" name="Google Shape;670;p4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44"/>
          <p:cNvSpPr txBox="1"/>
          <p:nvPr>
            <p:ph idx="4294967295" type="ctrTitle"/>
          </p:nvPr>
        </p:nvSpPr>
        <p:spPr>
          <a:xfrm>
            <a:off x="1148100" y="1526200"/>
            <a:ext cx="68478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#1: Heterogenous Resources</a:t>
            </a:r>
            <a:endParaRPr/>
          </a:p>
        </p:txBody>
      </p:sp>
      <p:sp>
        <p:nvSpPr>
          <p:cNvPr id="676" name="Google Shape;676;p44"/>
          <p:cNvSpPr txBox="1"/>
          <p:nvPr>
            <p:ph idx="4294967295" type="subTitle"/>
          </p:nvPr>
        </p:nvSpPr>
        <p:spPr>
          <a:xfrm>
            <a:off x="1705050" y="2485200"/>
            <a:ext cx="57339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Accounting for differences between the OSG and your local cluster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77" name="Google Shape;677;p44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5"/>
          <p:cNvSpPr txBox="1"/>
          <p:nvPr>
            <p:ph type="title"/>
          </p:nvPr>
        </p:nvSpPr>
        <p:spPr>
          <a:xfrm>
            <a:off x="1228726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Sites of the OSG</a:t>
            </a:r>
            <a:endParaRPr sz="3200"/>
          </a:p>
        </p:txBody>
      </p:sp>
      <p:pic>
        <p:nvPicPr>
          <p:cNvPr id="683" name="Google Shape;683;p45"/>
          <p:cNvPicPr preferRelativeResize="0"/>
          <p:nvPr/>
        </p:nvPicPr>
        <p:blipFill rotWithShape="1">
          <a:blip r:embed="rId3">
            <a:alphaModFix/>
          </a:blip>
          <a:srcRect b="10479" l="0" r="0" t="10487"/>
          <a:stretch/>
        </p:blipFill>
        <p:spPr>
          <a:xfrm>
            <a:off x="1234390" y="1128727"/>
            <a:ext cx="6675227" cy="3387901"/>
          </a:xfrm>
          <a:prstGeom prst="rect">
            <a:avLst/>
          </a:prstGeom>
          <a:noFill/>
          <a:ln>
            <a:noFill/>
          </a:ln>
        </p:spPr>
      </p:pic>
      <p:sp>
        <p:nvSpPr>
          <p:cNvPr id="684" name="Google Shape;684;p45"/>
          <p:cNvSpPr txBox="1"/>
          <p:nvPr/>
        </p:nvSpPr>
        <p:spPr>
          <a:xfrm>
            <a:off x="5547250" y="4516625"/>
            <a:ext cx="3425400" cy="2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Source Sans Pro"/>
                <a:ea typeface="Source Sans Pro"/>
                <a:cs typeface="Source Sans Pro"/>
                <a:sym typeface="Source Sans Pro"/>
              </a:rPr>
              <a:t>Source: </a:t>
            </a:r>
            <a:r>
              <a:rPr i="1" lang="en" sz="11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http://display.opensciencegrid.org/</a:t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685" name="Google Shape;685;p45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46"/>
          <p:cNvSpPr txBox="1"/>
          <p:nvPr>
            <p:ph type="title"/>
          </p:nvPr>
        </p:nvSpPr>
        <p:spPr>
          <a:xfrm>
            <a:off x="1228725" y="85725"/>
            <a:ext cx="74961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Heterogeneous Resources - Software</a:t>
            </a:r>
            <a:endParaRPr sz="3200"/>
          </a:p>
        </p:txBody>
      </p:sp>
      <p:sp>
        <p:nvSpPr>
          <p:cNvPr id="691" name="Google Shape;691;p46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Different operating systems (Red Hat, CentOS, Scientific Linux; versions 6 and 7)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versions (e.g., at least Python 2.6)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Varying software availability (e.g., no BLAST*)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Make your jobs more portable: OASIS, containers, etc (more in talks later this week)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92" name="Google Shape;692;p46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p47"/>
          <p:cNvSpPr txBox="1"/>
          <p:nvPr>
            <p:ph type="title"/>
          </p:nvPr>
        </p:nvSpPr>
        <p:spPr>
          <a:xfrm>
            <a:off x="1228725" y="85725"/>
            <a:ext cx="75564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Hetero. Resources - Hardware</a:t>
            </a:r>
            <a:endParaRPr sz="3200"/>
          </a:p>
        </p:txBody>
      </p:sp>
      <p:sp>
        <p:nvSpPr>
          <p:cNvPr id="698" name="Google Shape;698;p47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CPU: Mostly single core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RAM: Mostly &lt; 8GB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GPU: Limited #s but more being added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Disk: No shared file system (more in Thursday’s talks)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 </a:t>
            </a:r>
            <a:r>
              <a:rPr lang="en" sz="2400">
                <a:solidFill>
                  <a:srgbClr val="000080"/>
                </a:solidFill>
              </a:rPr>
              <a:t>Split up your workflow to make your jobs more high throughput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699" name="Google Shape;699;p47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48"/>
          <p:cNvSpPr txBox="1"/>
          <p:nvPr>
            <p:ph idx="4294967295" type="ctrTitle"/>
          </p:nvPr>
        </p:nvSpPr>
        <p:spPr>
          <a:xfrm>
            <a:off x="1407000" y="1585644"/>
            <a:ext cx="6330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#2: With Great Power Comes Great Responsibility</a:t>
            </a:r>
            <a:endParaRPr/>
          </a:p>
        </p:txBody>
      </p:sp>
      <p:sp>
        <p:nvSpPr>
          <p:cNvPr id="705" name="Google Shape;705;p48"/>
          <p:cNvSpPr txBox="1"/>
          <p:nvPr>
            <p:ph idx="4294967295" type="subTitle"/>
          </p:nvPr>
        </p:nvSpPr>
        <p:spPr>
          <a:xfrm>
            <a:off x="2602950" y="2669250"/>
            <a:ext cx="39381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How to be a good netizen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06" name="Google Shape;706;p48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9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Resources You Don’t Own</a:t>
            </a:r>
            <a:endParaRPr sz="3200"/>
          </a:p>
        </p:txBody>
      </p:sp>
      <p:sp>
        <p:nvSpPr>
          <p:cNvPr id="712" name="Google Shape;712;p49"/>
          <p:cNvSpPr txBox="1"/>
          <p:nvPr>
            <p:ph idx="1" type="body"/>
          </p:nvPr>
        </p:nvSpPr>
        <p:spPr>
          <a:xfrm>
            <a:off x="774700" y="1000125"/>
            <a:ext cx="3743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Primary resource owners can kick you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</a:rPr>
              <a:t>off for any reason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local system administrator relationships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 sensitive data! 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13" name="Google Shape;713;p4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14" name="Google Shape;714;p49"/>
          <p:cNvPicPr preferRelativeResize="0"/>
          <p:nvPr/>
        </p:nvPicPr>
        <p:blipFill rotWithShape="1">
          <a:blip r:embed="rId3">
            <a:alphaModFix/>
          </a:blip>
          <a:srcRect b="1359" l="24226" r="5161" t="1524"/>
          <a:stretch/>
        </p:blipFill>
        <p:spPr>
          <a:xfrm>
            <a:off x="4858900" y="1171725"/>
            <a:ext cx="3599301" cy="3300150"/>
          </a:xfrm>
          <a:prstGeom prst="rect">
            <a:avLst/>
          </a:prstGeom>
          <a:noFill/>
          <a:ln>
            <a:noFill/>
          </a:ln>
        </p:spPr>
      </p:pic>
      <p:sp>
        <p:nvSpPr>
          <p:cNvPr id="715" name="Google Shape;715;p49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4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5"/>
              </a:rPr>
              <a:t>Nathan Dumlao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6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7"/>
              </a:rPr>
              <a:t>Unsplash</a:t>
            </a:r>
            <a:endParaRPr sz="1000" u="sng">
              <a:solidFill>
                <a:schemeClr val="hlink"/>
              </a:solidFill>
              <a:hlinkClick r:id="rId8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50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Be a Good Netizen!</a:t>
            </a:r>
            <a:endParaRPr sz="3200"/>
          </a:p>
        </p:txBody>
      </p:sp>
      <p:sp>
        <p:nvSpPr>
          <p:cNvPr id="721" name="Google Shape;721;p50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Use of shared resources is a privilege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Only use the resources that you request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Be nice to your submit nodes</a:t>
            </a:r>
            <a:endParaRPr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00080"/>
              </a:solidFill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80"/>
                </a:solidFill>
              </a:rPr>
              <a:t>Solution:</a:t>
            </a:r>
            <a:r>
              <a:rPr lang="en" sz="2400">
                <a:solidFill>
                  <a:srgbClr val="000080"/>
                </a:solidFill>
              </a:rPr>
              <a:t> Test jobs on local resources with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condor_submit -i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22" name="Google Shape;722;p5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51"/>
          <p:cNvSpPr txBox="1"/>
          <p:nvPr>
            <p:ph idx="4294967295" type="ctrTitle"/>
          </p:nvPr>
        </p:nvSpPr>
        <p:spPr>
          <a:xfrm>
            <a:off x="2245800" y="1493200"/>
            <a:ext cx="4652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#3: Slower Ramp Up</a:t>
            </a:r>
            <a:endParaRPr/>
          </a:p>
        </p:txBody>
      </p:sp>
      <p:sp>
        <p:nvSpPr>
          <p:cNvPr id="728" name="Google Shape;728;p51"/>
          <p:cNvSpPr txBox="1"/>
          <p:nvPr>
            <p:ph idx="4294967295" type="subTitle"/>
          </p:nvPr>
        </p:nvSpPr>
        <p:spPr>
          <a:xfrm>
            <a:off x="2297100" y="2312900"/>
            <a:ext cx="45498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Leasing resources takes time!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29" name="Google Shape;729;p5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p5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Slower Ramp Up</a:t>
            </a:r>
            <a:endParaRPr sz="3200"/>
          </a:p>
        </p:txBody>
      </p:sp>
      <p:sp>
        <p:nvSpPr>
          <p:cNvPr id="735" name="Google Shape;735;p52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Adding slots: pilot process in the OSG</a:t>
            </a:r>
            <a:br>
              <a:rPr lang="en" sz="2400">
                <a:solidFill>
                  <a:srgbClr val="000080"/>
                </a:solidFill>
              </a:rPr>
            </a:br>
            <a:r>
              <a:rPr lang="en" sz="2400">
                <a:solidFill>
                  <a:srgbClr val="000080"/>
                </a:solidFill>
              </a:rPr>
              <a:t>vs slots already in your local pool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Not a lot of time (~minutes) compared to most job runtimes (~hours)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Small trade-off for increased availability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Tip: If your jobs only run for &lt; 10min each, consider combining them so each job runs for at least 30min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36" name="Google Shape;736;p5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idx="4294967295" type="ctrTitle"/>
          </p:nvPr>
        </p:nvSpPr>
        <p:spPr>
          <a:xfrm>
            <a:off x="1705475" y="1991844"/>
            <a:ext cx="5832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How do you get more computing resources?</a:t>
            </a:r>
            <a:endParaRPr sz="4800"/>
          </a:p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53"/>
          <p:cNvSpPr txBox="1"/>
          <p:nvPr>
            <p:ph idx="4294967295" type="ctrTitle"/>
          </p:nvPr>
        </p:nvSpPr>
        <p:spPr>
          <a:xfrm>
            <a:off x="602700" y="1579950"/>
            <a:ext cx="79386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Robustify Your Jobs</a:t>
            </a:r>
            <a:endParaRPr b="1"/>
          </a:p>
        </p:txBody>
      </p:sp>
      <p:sp>
        <p:nvSpPr>
          <p:cNvPr id="742" name="Google Shape;742;p53"/>
          <p:cNvSpPr txBox="1"/>
          <p:nvPr>
            <p:ph idx="4294967295" type="subTitle"/>
          </p:nvPr>
        </p:nvSpPr>
        <p:spPr>
          <a:xfrm>
            <a:off x="1052700" y="2322900"/>
            <a:ext cx="6900000" cy="106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39621" lvl="0" marL="342821" rtl="0" algn="ctr">
              <a:spcBef>
                <a:spcPts val="64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80"/>
                </a:solidFill>
              </a:rPr>
              <a:t>Succeeding in the face of failure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43" name="Google Shape;743;p53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54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Job Robustification</a:t>
            </a:r>
            <a:endParaRPr sz="3200"/>
          </a:p>
        </p:txBody>
      </p:sp>
      <p:sp>
        <p:nvSpPr>
          <p:cNvPr id="749" name="Google Shape;749;p54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Test small, test often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Specify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output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error</a:t>
            </a:r>
            <a:r>
              <a:rPr lang="en" sz="2400">
                <a:solidFill>
                  <a:srgbClr val="000080"/>
                </a:solidFill>
              </a:rPr>
              <a:t>, and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log</a:t>
            </a:r>
            <a:r>
              <a:rPr lang="en" sz="2400">
                <a:solidFill>
                  <a:srgbClr val="000080"/>
                </a:solidFill>
              </a:rPr>
              <a:t> files at least while you develop your workflow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In your own code: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Self checkpointing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Defensive troubleshooting (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hostname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ls -l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pwd</a:t>
            </a:r>
            <a:r>
              <a:rPr lang="en" sz="2400">
                <a:solidFill>
                  <a:srgbClr val="000080"/>
                </a:solidFill>
              </a:rPr>
              <a:t>, </a:t>
            </a:r>
            <a:r>
              <a:rPr lang="en" sz="24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condor_version</a:t>
            </a:r>
            <a:r>
              <a:rPr lang="en" sz="2400">
                <a:solidFill>
                  <a:srgbClr val="000080"/>
                </a:solidFill>
              </a:rPr>
              <a:t> in your wrapper script)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Char char="−"/>
            </a:pPr>
            <a:r>
              <a:rPr lang="en" sz="2400">
                <a:solidFill>
                  <a:srgbClr val="000080"/>
                </a:solidFill>
              </a:rPr>
              <a:t>Add simple logging (e.g. print, echo, etc)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50" name="Google Shape;750;p54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55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Hands-On</a:t>
            </a:r>
            <a:endParaRPr sz="3200"/>
          </a:p>
        </p:txBody>
      </p:sp>
      <p:sp>
        <p:nvSpPr>
          <p:cNvPr id="756" name="Google Shape;756;p55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Questions?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Dynamic pool demo!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Exercises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b="1" lang="en" sz="2400">
                <a:solidFill>
                  <a:srgbClr val="000080"/>
                </a:solidFill>
              </a:rPr>
              <a:t>4.1 - 4.3</a:t>
            </a:r>
            <a:r>
              <a:rPr lang="en" sz="2400">
                <a:solidFill>
                  <a:srgbClr val="000080"/>
                </a:solidFill>
              </a:rPr>
              <a:t>: Submitting jobs in the OSG</a:t>
            </a:r>
            <a:endParaRPr sz="2400">
              <a:solidFill>
                <a:srgbClr val="000080"/>
              </a:solidFill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−"/>
            </a:pPr>
            <a:r>
              <a:rPr b="1" lang="en" sz="2400">
                <a:solidFill>
                  <a:srgbClr val="000080"/>
                </a:solidFill>
              </a:rPr>
              <a:t>4.4 - 4.5</a:t>
            </a:r>
            <a:r>
              <a:rPr lang="en" sz="2400">
                <a:solidFill>
                  <a:srgbClr val="000080"/>
                </a:solidFill>
              </a:rPr>
              <a:t>: Identifying differences in the OSG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Remember, if you don’t finish, that’s ok! You can make up work later or during evenings, if you’d like.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757" name="Google Shape;757;p55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#1: Buy Hardware</a:t>
            </a:r>
            <a:endParaRPr sz="3200"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Great for specific hardware/privacy requirements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Initial cost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Maintenance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Management 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Power and cooling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Rack/floor space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Obsolescence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Plan for peak usage, pay for all usage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Delivery and installation takes time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FF8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Amazon Web Services, Google Compute Engine, Microsoft Azure, etc.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Fast spin-up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Still </a:t>
            </a:r>
            <a:r>
              <a:rPr lang="en" sz="2400">
                <a:solidFill>
                  <a:srgbClr val="000080"/>
                </a:solidFill>
              </a:rPr>
              <a:t>needs</a:t>
            </a:r>
            <a:r>
              <a:rPr lang="en" sz="2400">
                <a:solidFill>
                  <a:srgbClr val="000080"/>
                </a:solidFill>
              </a:rPr>
              <a:t> expertise + management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>
                <a:solidFill>
                  <a:srgbClr val="000080"/>
                </a:solidFill>
              </a:rPr>
              <a:t>Easier than in the past with the </a:t>
            </a:r>
            <a:r>
              <a:rPr lang="en" sz="1800">
                <a:solidFill>
                  <a:srgbClr val="000080"/>
                </a:solidFill>
                <a:latin typeface="Consolas"/>
                <a:ea typeface="Consolas"/>
                <a:cs typeface="Consolas"/>
                <a:sym typeface="Consolas"/>
              </a:rPr>
              <a:t>condor_annex</a:t>
            </a:r>
            <a:r>
              <a:rPr lang="en" sz="1800">
                <a:solidFill>
                  <a:srgbClr val="000080"/>
                </a:solidFill>
              </a:rPr>
              <a:t> tool</a:t>
            </a:r>
            <a:endParaRPr sz="18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Does payment fit with your institutional or grant policies?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20" name="Google Shape;120;p19"/>
          <p:cNvSpPr txBox="1"/>
          <p:nvPr>
            <p:ph type="title"/>
          </p:nvPr>
        </p:nvSpPr>
        <p:spPr>
          <a:xfrm>
            <a:off x="1269600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Pay per cycle</a:t>
            </a:r>
            <a:endParaRPr sz="3200"/>
          </a:p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0"/>
          <p:cNvSpPr txBox="1"/>
          <p:nvPr>
            <p:ph idx="1" type="body"/>
          </p:nvPr>
        </p:nvSpPr>
        <p:spPr>
          <a:xfrm>
            <a:off x="774700" y="1000125"/>
            <a:ext cx="77724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Cycle Computing, Globus Genomics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Pay someone to manage your cloud resources — still costs $$$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Researchers and industry have used this to great success</a:t>
            </a:r>
            <a:endParaRPr sz="24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Using Docker, HTCondor, and AWS for EDA Model Development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Optimizations in running large-scale Genomics workloads in Globus Genomics using HTCondor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80"/>
              </a:buClr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HTCondor in the enterprise</a:t>
            </a:r>
            <a:endParaRPr sz="1800">
              <a:solidFill>
                <a:srgbClr val="00008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−"/>
            </a:pPr>
            <a:r>
              <a:rPr lang="en" sz="1800" u="sng">
                <a:solidFill>
                  <a:schemeClr val="hlink"/>
                </a:solidFill>
                <a:hlinkClick r:id="rId6"/>
              </a:rPr>
              <a:t>HTCondor at Cycle Computing: Better Answers. Faster.</a:t>
            </a:r>
            <a:endParaRPr sz="1800"/>
          </a:p>
        </p:txBody>
      </p:sp>
      <p:sp>
        <p:nvSpPr>
          <p:cNvPr id="127" name="Google Shape;127;p20"/>
          <p:cNvSpPr txBox="1"/>
          <p:nvPr>
            <p:ph type="title"/>
          </p:nvPr>
        </p:nvSpPr>
        <p:spPr>
          <a:xfrm>
            <a:off x="1228725" y="85725"/>
            <a:ext cx="76962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#2: Use the Cloud - ‘Managed’ clouds</a:t>
            </a:r>
            <a:endParaRPr sz="3200"/>
          </a:p>
        </p:txBody>
      </p:sp>
      <p:sp>
        <p:nvSpPr>
          <p:cNvPr id="128" name="Google Shape;128;p20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/>
          <p:nvPr/>
        </p:nvSpPr>
        <p:spPr>
          <a:xfrm>
            <a:off x="6108650" y="1137275"/>
            <a:ext cx="2067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/>
          <p:nvPr/>
        </p:nvSpPr>
        <p:spPr>
          <a:xfrm>
            <a:off x="1068350" y="1443300"/>
            <a:ext cx="19650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1239225" y="85725"/>
            <a:ext cx="78015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#3: Share Resources - Distributed HTC</a:t>
            </a:r>
            <a:endParaRPr sz="3200"/>
          </a:p>
        </p:txBody>
      </p:sp>
      <p:sp>
        <p:nvSpPr>
          <p:cNvPr id="136" name="Google Shape;136;p21"/>
          <p:cNvSpPr/>
          <p:nvPr/>
        </p:nvSpPr>
        <p:spPr>
          <a:xfrm>
            <a:off x="1240979" y="1590638"/>
            <a:ext cx="1619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cxnSp>
        <p:nvCxnSpPr>
          <p:cNvPr id="137" name="Google Shape;137;p21"/>
          <p:cNvCxnSpPr/>
          <p:nvPr/>
        </p:nvCxnSpPr>
        <p:spPr>
          <a:xfrm>
            <a:off x="2804800" y="2577825"/>
            <a:ext cx="990000" cy="4380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1"/>
          <p:cNvCxnSpPr/>
          <p:nvPr/>
        </p:nvCxnSpPr>
        <p:spPr>
          <a:xfrm flipH="1" rot="10800000">
            <a:off x="5412900" y="2438525"/>
            <a:ext cx="1089900" cy="704400"/>
          </a:xfrm>
          <a:prstGeom prst="straightConnector1">
            <a:avLst/>
          </a:prstGeom>
          <a:noFill/>
          <a:ln cap="flat" cmpd="sng" w="19050">
            <a:solidFill>
              <a:srgbClr val="CFD8D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9" name="Google Shape;139;p21"/>
          <p:cNvSpPr/>
          <p:nvPr/>
        </p:nvSpPr>
        <p:spPr>
          <a:xfrm>
            <a:off x="6290410" y="1284650"/>
            <a:ext cx="17034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3550400" y="2476025"/>
            <a:ext cx="2039400" cy="16770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3729557" y="2623363"/>
            <a:ext cx="1680600" cy="13821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3731700" y="4273800"/>
            <a:ext cx="16806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UW - Madison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3" name="Google Shape;143;p21"/>
          <p:cNvSpPr txBox="1"/>
          <p:nvPr>
            <p:ph idx="12" type="sldNum"/>
          </p:nvPr>
        </p:nvSpPr>
        <p:spPr>
          <a:xfrm>
            <a:off x="8724901" y="4800600"/>
            <a:ext cx="419100" cy="342900"/>
          </a:xfrm>
          <a:prstGeom prst="rect">
            <a:avLst/>
          </a:prstGeom>
        </p:spPr>
        <p:txBody>
          <a:bodyPr anchorCtr="0" anchor="b" bIns="45700" lIns="91400" spcFirstLastPara="1" rIns="91400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21"/>
          <p:cNvSpPr/>
          <p:nvPr/>
        </p:nvSpPr>
        <p:spPr>
          <a:xfrm>
            <a:off x="4871806" y="3008238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/>
          <p:nvPr/>
        </p:nvSpPr>
        <p:spPr>
          <a:xfrm>
            <a:off x="3848188" y="3070387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1"/>
          <p:cNvSpPr/>
          <p:nvPr/>
        </p:nvSpPr>
        <p:spPr>
          <a:xfrm>
            <a:off x="3883246" y="3100309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47" name="Google Shape;147;p21"/>
          <p:cNvCxnSpPr/>
          <p:nvPr/>
        </p:nvCxnSpPr>
        <p:spPr>
          <a:xfrm>
            <a:off x="4200837" y="3300794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21"/>
          <p:cNvCxnSpPr/>
          <p:nvPr/>
        </p:nvCxnSpPr>
        <p:spPr>
          <a:xfrm flipH="1" rot="10800000">
            <a:off x="4730508" y="3272458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9" name="Google Shape;149;p21"/>
          <p:cNvSpPr/>
          <p:nvPr/>
        </p:nvSpPr>
        <p:spPr>
          <a:xfrm>
            <a:off x="4908719" y="3038167"/>
            <a:ext cx="3459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0" name="Google Shape;150;p21"/>
          <p:cNvSpPr/>
          <p:nvPr/>
        </p:nvSpPr>
        <p:spPr>
          <a:xfrm>
            <a:off x="4352259" y="3280120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4388643" y="3310042"/>
            <a:ext cx="3414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52" name="Google Shape;152;p21"/>
          <p:cNvSpPr txBox="1"/>
          <p:nvPr/>
        </p:nvSpPr>
        <p:spPr>
          <a:xfrm>
            <a:off x="810200" y="31576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Nebraska - Lincoln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5916100" y="2977138"/>
            <a:ext cx="2481300" cy="52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80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University of Chicago</a:t>
            </a:r>
            <a:endParaRPr sz="2000">
              <a:solidFill>
                <a:srgbClr val="00008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4" name="Google Shape;154;p21"/>
          <p:cNvSpPr/>
          <p:nvPr/>
        </p:nvSpPr>
        <p:spPr>
          <a:xfrm>
            <a:off x="2352806" y="1975600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1"/>
          <p:cNvSpPr/>
          <p:nvPr/>
        </p:nvSpPr>
        <p:spPr>
          <a:xfrm>
            <a:off x="1329188" y="2037750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1"/>
          <p:cNvSpPr/>
          <p:nvPr/>
        </p:nvSpPr>
        <p:spPr>
          <a:xfrm>
            <a:off x="1364246" y="2067672"/>
            <a:ext cx="328800" cy="280500"/>
          </a:xfrm>
          <a:prstGeom prst="ellipse">
            <a:avLst/>
          </a:prstGeom>
          <a:solidFill>
            <a:srgbClr val="E06666"/>
          </a:solidFill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57" name="Google Shape;157;p21"/>
          <p:cNvCxnSpPr/>
          <p:nvPr/>
        </p:nvCxnSpPr>
        <p:spPr>
          <a:xfrm>
            <a:off x="1681837" y="2268156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8" name="Google Shape;158;p21"/>
          <p:cNvCxnSpPr/>
          <p:nvPr/>
        </p:nvCxnSpPr>
        <p:spPr>
          <a:xfrm flipH="1" rot="10800000">
            <a:off x="2211508" y="2239821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9" name="Google Shape;159;p21"/>
          <p:cNvSpPr/>
          <p:nvPr/>
        </p:nvSpPr>
        <p:spPr>
          <a:xfrm>
            <a:off x="2389719" y="2005530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0" name="Google Shape;160;p21"/>
          <p:cNvSpPr/>
          <p:nvPr/>
        </p:nvSpPr>
        <p:spPr>
          <a:xfrm>
            <a:off x="1833259" y="2247482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/>
          <p:cNvSpPr/>
          <p:nvPr/>
        </p:nvSpPr>
        <p:spPr>
          <a:xfrm>
            <a:off x="1869643" y="2277405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2" name="Google Shape;162;p21"/>
          <p:cNvSpPr/>
          <p:nvPr/>
        </p:nvSpPr>
        <p:spPr>
          <a:xfrm>
            <a:off x="7444056" y="1669575"/>
            <a:ext cx="4197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/>
          <p:cNvSpPr/>
          <p:nvPr/>
        </p:nvSpPr>
        <p:spPr>
          <a:xfrm>
            <a:off x="6420438" y="1731725"/>
            <a:ext cx="399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1"/>
          <p:cNvSpPr/>
          <p:nvPr/>
        </p:nvSpPr>
        <p:spPr>
          <a:xfrm>
            <a:off x="6455496" y="1761647"/>
            <a:ext cx="3288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06666"/>
              </a:solidFill>
            </a:endParaRPr>
          </a:p>
        </p:txBody>
      </p:sp>
      <p:cxnSp>
        <p:nvCxnSpPr>
          <p:cNvPr id="165" name="Google Shape;165;p21"/>
          <p:cNvCxnSpPr/>
          <p:nvPr/>
        </p:nvCxnSpPr>
        <p:spPr>
          <a:xfrm>
            <a:off x="6773087" y="1962131"/>
            <a:ext cx="201000" cy="89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6" name="Google Shape;166;p21"/>
          <p:cNvCxnSpPr/>
          <p:nvPr/>
        </p:nvCxnSpPr>
        <p:spPr>
          <a:xfrm flipH="1" rot="10800000">
            <a:off x="7302758" y="1933796"/>
            <a:ext cx="221400" cy="143100"/>
          </a:xfrm>
          <a:prstGeom prst="straightConnector1">
            <a:avLst/>
          </a:prstGeom>
          <a:noFill/>
          <a:ln cap="flat" cmpd="sng" w="1905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1"/>
          <p:cNvSpPr/>
          <p:nvPr/>
        </p:nvSpPr>
        <p:spPr>
          <a:xfrm>
            <a:off x="7480969" y="1699505"/>
            <a:ext cx="3459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  <p:sp>
        <p:nvSpPr>
          <p:cNvPr id="168" name="Google Shape;168;p21"/>
          <p:cNvSpPr/>
          <p:nvPr/>
        </p:nvSpPr>
        <p:spPr>
          <a:xfrm>
            <a:off x="6924509" y="1941457"/>
            <a:ext cx="414000" cy="340500"/>
          </a:xfrm>
          <a:prstGeom prst="ellipse">
            <a:avLst/>
          </a:prstGeom>
          <a:noFill/>
          <a:ln cap="flat" cmpd="sng" w="9525">
            <a:solidFill>
              <a:srgbClr val="66666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1"/>
          <p:cNvSpPr/>
          <p:nvPr/>
        </p:nvSpPr>
        <p:spPr>
          <a:xfrm>
            <a:off x="6960893" y="1971380"/>
            <a:ext cx="341400" cy="280500"/>
          </a:xfrm>
          <a:prstGeom prst="ellipse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00008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/>
          <p:nvPr>
            <p:ph type="title"/>
          </p:nvPr>
        </p:nvSpPr>
        <p:spPr>
          <a:xfrm>
            <a:off x="1228725" y="85725"/>
            <a:ext cx="6946800" cy="85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Manual Job Split</a:t>
            </a:r>
            <a:endParaRPr sz="3200"/>
          </a:p>
        </p:txBody>
      </p:sp>
      <p:sp>
        <p:nvSpPr>
          <p:cNvPr id="175" name="Google Shape;175;p22"/>
          <p:cNvSpPr txBox="1"/>
          <p:nvPr>
            <p:ph idx="1" type="body"/>
          </p:nvPr>
        </p:nvSpPr>
        <p:spPr>
          <a:xfrm>
            <a:off x="4768300" y="1000125"/>
            <a:ext cx="3778800" cy="35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4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Obtain login access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Query each cluster for idle resources</a:t>
            </a:r>
            <a:endParaRPr sz="2400">
              <a:solidFill>
                <a:srgbClr val="000080"/>
              </a:solidFill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" sz="2400">
                <a:solidFill>
                  <a:srgbClr val="000080"/>
                </a:solidFill>
              </a:rPr>
              <a:t>Split and submit jobs based on resource availability</a:t>
            </a:r>
            <a:endParaRPr sz="2400">
              <a:solidFill>
                <a:srgbClr val="000080"/>
              </a:solidFill>
            </a:endParaRPr>
          </a:p>
        </p:txBody>
      </p:sp>
      <p:sp>
        <p:nvSpPr>
          <p:cNvPr id="176" name="Google Shape;176;p22"/>
          <p:cNvSpPr txBox="1"/>
          <p:nvPr>
            <p:ph idx="12" type="sldNum"/>
          </p:nvPr>
        </p:nvSpPr>
        <p:spPr>
          <a:xfrm>
            <a:off x="8724900" y="4800600"/>
            <a:ext cx="419100" cy="3429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7" name="Google Shape;177;p22"/>
          <p:cNvSpPr txBox="1"/>
          <p:nvPr/>
        </p:nvSpPr>
        <p:spPr>
          <a:xfrm>
            <a:off x="5974050" y="4824000"/>
            <a:ext cx="2903100" cy="2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</a:rPr>
              <a:t>Photo by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3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Denys Nevozhai</a:t>
            </a:r>
            <a:r>
              <a:rPr lang="en" sz="1000">
                <a:solidFill>
                  <a:schemeClr val="dk1"/>
                </a:solidFill>
              </a:rPr>
              <a:t> on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hlinkClick r:id="rId5"/>
              </a:rPr>
              <a:t> </a:t>
            </a:r>
            <a:r>
              <a:rPr lang="en" sz="1000" u="sng">
                <a:solidFill>
                  <a:schemeClr val="hlink"/>
                </a:solidFill>
                <a:hlinkClick r:id="rId6"/>
              </a:rPr>
              <a:t>Unsplash</a:t>
            </a:r>
            <a:endParaRPr sz="1000" u="sng">
              <a:solidFill>
                <a:schemeClr val="hlink"/>
              </a:solidFill>
              <a:hlinkClick r:id="rId7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pic>
        <p:nvPicPr>
          <p:cNvPr id="178" name="Google Shape;178;p22"/>
          <p:cNvPicPr preferRelativeResize="0"/>
          <p:nvPr/>
        </p:nvPicPr>
        <p:blipFill rotWithShape="1">
          <a:blip r:embed="rId8">
            <a:alphaModFix/>
          </a:blip>
          <a:srcRect b="26150" l="18391" r="24599" t="8472"/>
          <a:stretch/>
        </p:blipFill>
        <p:spPr>
          <a:xfrm>
            <a:off x="703526" y="1095525"/>
            <a:ext cx="3912380" cy="336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